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8" r:id="rId7"/>
    <p:sldId id="260" r:id="rId8"/>
    <p:sldId id="264" r:id="rId9"/>
    <p:sldId id="271" r:id="rId10"/>
    <p:sldId id="276" r:id="rId11"/>
    <p:sldId id="279" r:id="rId12"/>
    <p:sldId id="269" r:id="rId13"/>
    <p:sldId id="273" r:id="rId14"/>
    <p:sldId id="274" r:id="rId15"/>
    <p:sldId id="272" r:id="rId16"/>
    <p:sldId id="265" r:id="rId17"/>
  </p:sldIdLst>
  <p:sldSz cx="18288000" cy="10287000"/>
  <p:notesSz cx="6858000" cy="9144000"/>
  <p:embeddedFontLst>
    <p:embeddedFont>
      <p:font typeface="Nanum Square Round Bold" panose="020B0600000101010101" charset="-127"/>
      <p:regular r:id="rId18"/>
    </p:embeddedFont>
    <p:embeddedFont>
      <p:font typeface="마카롱" panose="020B0600000101010101" charset="-127"/>
      <p:regular r:id="rId19"/>
    </p:embeddedFont>
    <p:embeddedFont>
      <p:font typeface="페이퍼로지 4 Regular" pitchFamily="2" charset="-127"/>
      <p:regular r:id="rId20"/>
    </p:embeddedFont>
    <p:embeddedFont>
      <p:font typeface="페이퍼로지 5 Medium" pitchFamily="2" charset="-127"/>
      <p:regular r:id="rId21"/>
    </p:embeddedFont>
    <p:embeddedFont>
      <p:font typeface="페이퍼로지 6 SemiBold" pitchFamily="2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4" d="100"/>
          <a:sy n="84" d="100"/>
        </p:scale>
        <p:origin x="662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balanceeat.vercel.app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4.svg"/><Relationship Id="rId10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4763053" y="6489428"/>
            <a:ext cx="8761895" cy="820277"/>
            <a:chOff x="0" y="0"/>
            <a:chExt cx="2307660" cy="2160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07660" cy="216040"/>
            </a:xfrm>
            <a:custGeom>
              <a:avLst/>
              <a:gdLst/>
              <a:ahLst/>
              <a:cxnLst/>
              <a:rect l="l" t="t" r="r" b="b"/>
              <a:pathLst>
                <a:path w="2307660" h="216040">
                  <a:moveTo>
                    <a:pt x="45063" y="0"/>
                  </a:moveTo>
                  <a:lnTo>
                    <a:pt x="2262596" y="0"/>
                  </a:lnTo>
                  <a:cubicBezTo>
                    <a:pt x="2287484" y="0"/>
                    <a:pt x="2307660" y="20175"/>
                    <a:pt x="2307660" y="45063"/>
                  </a:cubicBezTo>
                  <a:lnTo>
                    <a:pt x="2307660" y="170977"/>
                  </a:lnTo>
                  <a:cubicBezTo>
                    <a:pt x="2307660" y="195865"/>
                    <a:pt x="2287484" y="216040"/>
                    <a:pt x="2262596" y="216040"/>
                  </a:cubicBezTo>
                  <a:lnTo>
                    <a:pt x="45063" y="216040"/>
                  </a:lnTo>
                  <a:cubicBezTo>
                    <a:pt x="20175" y="216040"/>
                    <a:pt x="0" y="195865"/>
                    <a:pt x="0" y="170977"/>
                  </a:cubicBezTo>
                  <a:lnTo>
                    <a:pt x="0" y="45063"/>
                  </a:lnTo>
                  <a:cubicBezTo>
                    <a:pt x="0" y="20175"/>
                    <a:pt x="20175" y="0"/>
                    <a:pt x="45063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307660" cy="26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363148" y="6029121"/>
            <a:ext cx="4637736" cy="5068564"/>
          </a:xfrm>
          <a:custGeom>
            <a:avLst/>
            <a:gdLst/>
            <a:ahLst/>
            <a:cxnLst/>
            <a:rect l="l" t="t" r="r" b="b"/>
            <a:pathLst>
              <a:path w="4637736" h="5068564">
                <a:moveTo>
                  <a:pt x="0" y="0"/>
                </a:moveTo>
                <a:lnTo>
                  <a:pt x="4637736" y="0"/>
                </a:lnTo>
                <a:lnTo>
                  <a:pt x="4637736" y="5068565"/>
                </a:lnTo>
                <a:lnTo>
                  <a:pt x="0" y="5068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4106768" y="2667452"/>
            <a:ext cx="10074463" cy="316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90"/>
              </a:lnSpc>
              <a:spcBef>
                <a:spcPct val="0"/>
              </a:spcBef>
            </a:pPr>
            <a:r>
              <a:rPr lang="en-US" sz="12168" dirty="0">
                <a:solidFill>
                  <a:srgbClr val="203142"/>
                </a:solidFill>
                <a:latin typeface="마카롱"/>
                <a:ea typeface="마카롱"/>
                <a:cs typeface="마카롱"/>
                <a:sym typeface="마카롱"/>
              </a:rPr>
              <a:t>BALANCE EAT</a:t>
            </a:r>
            <a:endParaRPr lang="en-US" sz="12168" u="none" strike="noStrike" dirty="0">
              <a:solidFill>
                <a:srgbClr val="203142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32391" y="6620310"/>
            <a:ext cx="6562620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ko-KR" altLang="en-US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밸런스일조 </a:t>
            </a:r>
            <a:r>
              <a:rPr lang="en-US" altLang="ko-KR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| </a:t>
            </a:r>
            <a:r>
              <a:rPr lang="ko-KR" altLang="en-US" sz="2800" b="1" spc="1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코알누</a:t>
            </a:r>
            <a:r>
              <a:rPr lang="ko-KR" altLang="en-US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 </a:t>
            </a:r>
            <a:r>
              <a:rPr lang="ko-KR" altLang="en-US" sz="2800" b="1" spc="12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리액트</a:t>
            </a:r>
            <a:r>
              <a:rPr lang="ko-KR" altLang="en-US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 스터디 </a:t>
            </a:r>
            <a:r>
              <a:rPr lang="en-US" altLang="ko-KR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1</a:t>
            </a:r>
            <a:r>
              <a:rPr lang="ko-KR" altLang="en-US" sz="2800" b="1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  <a:cs typeface="Nanum Square Round Bold"/>
                <a:sym typeface="Nanum Square Round Bold"/>
              </a:rPr>
              <a:t>조 </a:t>
            </a:r>
            <a:endParaRPr lang="en-US" sz="2800" b="1" spc="12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  <a:cs typeface="Nanum Square Round Bold"/>
              <a:sym typeface="Nanum Square Round Bold"/>
            </a:endParaRPr>
          </a:p>
        </p:txBody>
      </p:sp>
      <p:sp>
        <p:nvSpPr>
          <p:cNvPr id="26" name="Freeform 38">
            <a:extLst>
              <a:ext uri="{FF2B5EF4-FFF2-40B4-BE49-F238E27FC236}">
                <a16:creationId xmlns:a16="http://schemas.microsoft.com/office/drawing/2014/main" id="{A58C81D2-E34A-6B1F-9F9B-EAC14B0562F3}"/>
              </a:ext>
            </a:extLst>
          </p:cNvPr>
          <p:cNvSpPr/>
          <p:nvPr/>
        </p:nvSpPr>
        <p:spPr>
          <a:xfrm>
            <a:off x="15615781" y="1812437"/>
            <a:ext cx="1243469" cy="1308915"/>
          </a:xfrm>
          <a:custGeom>
            <a:avLst/>
            <a:gdLst/>
            <a:ahLst/>
            <a:cxnLst/>
            <a:rect l="l" t="t" r="r" b="b"/>
            <a:pathLst>
              <a:path w="1243469" h="1308915">
                <a:moveTo>
                  <a:pt x="0" y="0"/>
                </a:moveTo>
                <a:lnTo>
                  <a:pt x="1243469" y="0"/>
                </a:lnTo>
                <a:lnTo>
                  <a:pt x="1243469" y="1308915"/>
                </a:lnTo>
                <a:lnTo>
                  <a:pt x="0" y="1308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D8424-3C7C-AE56-D4F2-6CF317EF8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83F472-FD7B-F363-FFB5-B8CAF70BA460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01049E7-3874-5CA8-6AFF-4287D659ABB0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7AF57C-8A07-9A5B-8A98-7E5EE84E92F3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7BF11BB-9A72-1B46-C3C1-E2C50652A393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C90F945-FF79-ECED-3059-8EE78E938DC0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8D90C42-92C1-438A-C263-4E7D5C7190BF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65D2D2A-B619-72DC-EF00-C1B450E78C7A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8A2D11-6FCF-E5AD-627B-875B218294EE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821B30B-C8DC-5CB9-2AEB-48259E37F3D1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1CF43DC-F625-B7DF-CB45-0A4B2046C8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535719-A0D2-8780-84BA-6B80308CF2F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26971A8-C7F0-275E-8DCE-46579DCD88F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4B8E943-38F1-6632-7E9D-5F07209F22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10A3181-A5D3-7739-CE69-5C95DB6F756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634AD1D-870A-5C9E-BD85-3DEF797BE7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20641A8-2A47-1A61-D80E-A68A57A15B8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E9AC13B-93B4-3C2B-8BC5-A6CE1515EDA3}"/>
              </a:ext>
            </a:extLst>
          </p:cNvPr>
          <p:cNvSpPr txBox="1"/>
          <p:nvPr/>
        </p:nvSpPr>
        <p:spPr>
          <a:xfrm>
            <a:off x="1600200" y="1935567"/>
            <a:ext cx="1211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CSS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스타일 가이드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(CSS Modules)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E9695-04B7-7404-3884-C0EABE78538E}"/>
              </a:ext>
            </a:extLst>
          </p:cNvPr>
          <p:cNvSpPr txBox="1"/>
          <p:nvPr/>
        </p:nvSpPr>
        <p:spPr>
          <a:xfrm>
            <a:off x="1923168" y="5329277"/>
            <a:ext cx="7721480" cy="1167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CSS Modules</a:t>
            </a:r>
            <a:b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파일명 일관성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컴포넌트 단위 스타일링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스타일 충돌 방지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9057A86-3864-47C7-8B4E-19CDA41EC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87" y="3212410"/>
            <a:ext cx="6011524" cy="5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53162-9A58-FED5-E747-4F3DF46E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9E9B50-D0C8-5DAD-52C6-A1C54C1A1993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5575E92-7AB5-D1F8-4A16-87A19BF51EE8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08F65FB-BCC2-67FD-70C6-DABA63DC41A1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EDB9E67-83A6-7CF9-0A93-8606527B8B15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9FF69B9-ED65-68B5-1D6A-8E36D3DC9CA1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FC95B55-648A-39F0-6869-C489CBDE90DF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26849D-F249-A731-0A7F-B7AA81589D65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8DC9B89-E892-F9E5-537F-D5ED2F8A6EE0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5221845-446D-1069-3780-1B7EB8C5A50A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28933AD-CB55-F526-A7A2-1AADE21D56D8}"/>
              </a:ext>
            </a:extLst>
          </p:cNvPr>
          <p:cNvGrpSpPr/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1E13566-4573-6B0D-FDEF-615B2B3C691C}"/>
                </a:ext>
              </a:extLst>
            </p:cNvPr>
            <p:cNvSpPr/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B9E99BF-B8E8-5612-4F90-357ADBACC145}"/>
                </a:ext>
              </a:extLst>
            </p:cNvPr>
            <p:cNvSpPr/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EE8A71-6021-05D1-DEF7-5E05A5A6C9BF}"/>
                </a:ext>
              </a:extLst>
            </p:cNvPr>
            <p:cNvSpPr/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b="1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4B8B643-9FAF-98E3-642A-0416E2C47F70}"/>
                </a:ext>
              </a:extLst>
            </p:cNvPr>
            <p:cNvGrpSpPr/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13E25B2-A468-DA23-7019-5909D8A86DC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b="1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13F31AD-5CCF-1C32-6BE3-6D6080F7F5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 b="1"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516A929E-CE66-602F-E602-5303AC2A1EAE}"/>
              </a:ext>
            </a:extLst>
          </p:cNvPr>
          <p:cNvSpPr/>
          <p:nvPr/>
        </p:nvSpPr>
        <p:spPr>
          <a:xfrm rot="780588">
            <a:off x="14014271" y="6555675"/>
            <a:ext cx="3770581" cy="4070802"/>
          </a:xfrm>
          <a:custGeom>
            <a:avLst/>
            <a:gdLst/>
            <a:ahLst/>
            <a:cxnLst/>
            <a:rect l="l" t="t" r="r" b="b"/>
            <a:pathLst>
              <a:path w="3770581" h="4070802">
                <a:moveTo>
                  <a:pt x="0" y="0"/>
                </a:moveTo>
                <a:lnTo>
                  <a:pt x="3770581" y="0"/>
                </a:lnTo>
                <a:lnTo>
                  <a:pt x="3770581" y="4070802"/>
                </a:lnTo>
                <a:lnTo>
                  <a:pt x="0" y="4070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DA8C44B-2D77-9552-93DE-FD632B3DFADE}"/>
              </a:ext>
            </a:extLst>
          </p:cNvPr>
          <p:cNvSpPr txBox="1"/>
          <p:nvPr/>
        </p:nvSpPr>
        <p:spPr>
          <a:xfrm>
            <a:off x="4062056" y="3538676"/>
            <a:ext cx="9808913" cy="155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01"/>
              </a:lnSpc>
              <a:spcBef>
                <a:spcPct val="0"/>
              </a:spcBef>
            </a:pPr>
            <a:r>
              <a:rPr lang="ko-KR" altLang="en-US" sz="10000" b="1" dirty="0">
                <a:solidFill>
                  <a:srgbClr val="203142"/>
                </a:solidFill>
                <a:latin typeface="페이퍼로지 6 SemiBold" pitchFamily="2" charset="-127"/>
                <a:ea typeface="페이퍼로지 6 SemiBold" pitchFamily="2" charset="-127"/>
                <a:cs typeface="마카롱"/>
                <a:sym typeface="마카롱"/>
              </a:rPr>
              <a:t>프로젝트 시현</a:t>
            </a:r>
            <a:endParaRPr lang="en-US" sz="10000" b="1" dirty="0">
              <a:solidFill>
                <a:srgbClr val="203142"/>
              </a:solidFill>
              <a:latin typeface="페이퍼로지 6 SemiBold" pitchFamily="2" charset="-127"/>
              <a:ea typeface="페이퍼로지 6 SemiBold" pitchFamily="2" charset="-127"/>
              <a:cs typeface="마카롱"/>
              <a:sym typeface="마카롱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2F85CC20-759B-F1FB-A755-7AB61B486AC3}"/>
              </a:ext>
            </a:extLst>
          </p:cNvPr>
          <p:cNvSpPr/>
          <p:nvPr/>
        </p:nvSpPr>
        <p:spPr>
          <a:xfrm flipH="1">
            <a:off x="452804" y="3041432"/>
            <a:ext cx="1873287" cy="1875631"/>
          </a:xfrm>
          <a:custGeom>
            <a:avLst/>
            <a:gdLst/>
            <a:ahLst/>
            <a:cxnLst/>
            <a:rect l="l" t="t" r="r" b="b"/>
            <a:pathLst>
              <a:path w="1873287" h="1875631">
                <a:moveTo>
                  <a:pt x="1873286" y="0"/>
                </a:moveTo>
                <a:lnTo>
                  <a:pt x="0" y="0"/>
                </a:lnTo>
                <a:lnTo>
                  <a:pt x="0" y="1875631"/>
                </a:lnTo>
                <a:lnTo>
                  <a:pt x="1873286" y="1875631"/>
                </a:lnTo>
                <a:lnTo>
                  <a:pt x="187328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8D90ED-6CFD-2939-4FCE-636F63577924}"/>
              </a:ext>
            </a:extLst>
          </p:cNvPr>
          <p:cNvSpPr txBox="1"/>
          <p:nvPr/>
        </p:nvSpPr>
        <p:spPr>
          <a:xfrm>
            <a:off x="5106779" y="5383702"/>
            <a:ext cx="883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페이퍼로지 5 Medium" pitchFamily="2" charset="-127"/>
                <a:ea typeface="페이퍼로지 5 Medium" pitchFamily="2" charset="-127"/>
                <a:hlinkClick r:id="rId8"/>
              </a:rPr>
              <a:t>https://balanceeat.vercel.app/</a:t>
            </a:r>
            <a:endParaRPr lang="ko-KR" altLang="en-US" sz="4000" dirty="0"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65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67375-AD64-02DC-5FFB-CA49FD6F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53108ED-D63E-77E3-DA86-5948EB5E7E46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9FD2F7-6A3C-41E4-964B-94C3D7E7AAA6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6CFF95-1E87-C352-7CA2-ED1F331A78F0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DDE1A48-1C6E-E256-3B1B-C5385DC49F9A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B614A8F-777D-DAF2-914D-EDEB1C6CA069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E229EB-0649-3F4A-E488-4F2153427F5F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4810C24-A143-E9D3-1BC8-9823BE23B877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77AC8C-FD6D-25A7-B8FC-F2F7A5B431A2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CF86AB3-DC85-1E2E-DBDC-F41D8B9E250F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5294C9E-C5DC-8BC7-7104-FD0FB99E69A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0C98B47-7265-B022-A3FB-8CCDC61D8F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1967FC3-571C-E70E-F686-A756FF0C6B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F8BFB6E-8E37-726F-9D08-350F8489F9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8722778-94C7-746C-F9E0-17F6FD80D48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D13F791-59A7-5666-3489-68132D5D56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47001A8-2146-2400-329F-0D8DF9BF00B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5A8ED52A-887D-E82D-552A-B1C29E88D10B}"/>
              </a:ext>
            </a:extLst>
          </p:cNvPr>
          <p:cNvSpPr/>
          <p:nvPr/>
        </p:nvSpPr>
        <p:spPr>
          <a:xfrm>
            <a:off x="156049" y="8450210"/>
            <a:ext cx="1300926" cy="1378769"/>
          </a:xfrm>
          <a:custGeom>
            <a:avLst/>
            <a:gdLst/>
            <a:ahLst/>
            <a:cxnLst/>
            <a:rect l="l" t="t" r="r" b="b"/>
            <a:pathLst>
              <a:path w="1300926" h="1378769">
                <a:moveTo>
                  <a:pt x="0" y="0"/>
                </a:moveTo>
                <a:lnTo>
                  <a:pt x="1300927" y="0"/>
                </a:lnTo>
                <a:lnTo>
                  <a:pt x="1300927" y="1378769"/>
                </a:lnTo>
                <a:lnTo>
                  <a:pt x="0" y="137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F852E248-3E37-ABDB-CA93-9E1B246EE266}"/>
              </a:ext>
            </a:extLst>
          </p:cNvPr>
          <p:cNvSpPr/>
          <p:nvPr/>
        </p:nvSpPr>
        <p:spPr>
          <a:xfrm>
            <a:off x="-164649" y="660364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CDD92AA-990F-99FE-97C7-336B7A039BFA}"/>
              </a:ext>
            </a:extLst>
          </p:cNvPr>
          <p:cNvSpPr/>
          <p:nvPr/>
        </p:nvSpPr>
        <p:spPr>
          <a:xfrm rot="-749614">
            <a:off x="449866" y="755657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B4C2DE5-21F2-FDE4-A2EC-5B198EBDEF7B}"/>
              </a:ext>
            </a:extLst>
          </p:cNvPr>
          <p:cNvSpPr/>
          <p:nvPr/>
        </p:nvSpPr>
        <p:spPr>
          <a:xfrm rot="-454183">
            <a:off x="16084703" y="1283807"/>
            <a:ext cx="1296084" cy="1341355"/>
          </a:xfrm>
          <a:custGeom>
            <a:avLst/>
            <a:gdLst/>
            <a:ahLst/>
            <a:cxnLst/>
            <a:rect l="l" t="t" r="r" b="b"/>
            <a:pathLst>
              <a:path w="1837437" h="1901617">
                <a:moveTo>
                  <a:pt x="0" y="0"/>
                </a:moveTo>
                <a:lnTo>
                  <a:pt x="1837437" y="0"/>
                </a:lnTo>
                <a:lnTo>
                  <a:pt x="1837437" y="1901616"/>
                </a:lnTo>
                <a:lnTo>
                  <a:pt x="0" y="190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C0B934-169A-0BE4-19ED-8FA7B665C2B5}"/>
              </a:ext>
            </a:extLst>
          </p:cNvPr>
          <p:cNvGrpSpPr/>
          <p:nvPr/>
        </p:nvGrpSpPr>
        <p:grpSpPr>
          <a:xfrm>
            <a:off x="1492313" y="2005571"/>
            <a:ext cx="10865227" cy="820277"/>
            <a:chOff x="0" y="0"/>
            <a:chExt cx="2861623" cy="21604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7FA2FDD-1D4A-6217-3EBC-19BBBB4A740D}"/>
                </a:ext>
              </a:extLst>
            </p:cNvPr>
            <p:cNvSpPr/>
            <p:nvPr/>
          </p:nvSpPr>
          <p:spPr>
            <a:xfrm>
              <a:off x="0" y="0"/>
              <a:ext cx="2861623" cy="216040"/>
            </a:xfrm>
            <a:custGeom>
              <a:avLst/>
              <a:gdLst/>
              <a:ahLst/>
              <a:cxnLst/>
              <a:rect l="l" t="t" r="r" b="b"/>
              <a:pathLst>
                <a:path w="2861623" h="216040">
                  <a:moveTo>
                    <a:pt x="36340" y="0"/>
                  </a:moveTo>
                  <a:lnTo>
                    <a:pt x="2825284" y="0"/>
                  </a:lnTo>
                  <a:cubicBezTo>
                    <a:pt x="2845354" y="0"/>
                    <a:pt x="2861623" y="16270"/>
                    <a:pt x="2861623" y="36340"/>
                  </a:cubicBezTo>
                  <a:lnTo>
                    <a:pt x="2861623" y="179700"/>
                  </a:lnTo>
                  <a:cubicBezTo>
                    <a:pt x="2861623" y="189338"/>
                    <a:pt x="2857795" y="198581"/>
                    <a:pt x="2850980" y="205396"/>
                  </a:cubicBezTo>
                  <a:cubicBezTo>
                    <a:pt x="2844165" y="212211"/>
                    <a:pt x="2834922" y="216040"/>
                    <a:pt x="2825284" y="216040"/>
                  </a:cubicBezTo>
                  <a:lnTo>
                    <a:pt x="36340" y="216040"/>
                  </a:lnTo>
                  <a:cubicBezTo>
                    <a:pt x="26702" y="216040"/>
                    <a:pt x="17459" y="212211"/>
                    <a:pt x="10644" y="205396"/>
                  </a:cubicBezTo>
                  <a:cubicBezTo>
                    <a:pt x="3829" y="198581"/>
                    <a:pt x="0" y="189338"/>
                    <a:pt x="0" y="179700"/>
                  </a:cubicBezTo>
                  <a:lnTo>
                    <a:pt x="0" y="36340"/>
                  </a:lnTo>
                  <a:cubicBezTo>
                    <a:pt x="0" y="26702"/>
                    <a:pt x="3829" y="17459"/>
                    <a:pt x="10644" y="10644"/>
                  </a:cubicBezTo>
                  <a:cubicBezTo>
                    <a:pt x="17459" y="3829"/>
                    <a:pt x="26702" y="0"/>
                    <a:pt x="3634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00086F91-C940-FDAD-8DE1-8A152DDB1A96}"/>
                </a:ext>
              </a:extLst>
            </p:cNvPr>
            <p:cNvSpPr txBox="1"/>
            <p:nvPr/>
          </p:nvSpPr>
          <p:spPr>
            <a:xfrm>
              <a:off x="0" y="-47625"/>
              <a:ext cx="2861623" cy="26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BAFFBC18-F36F-9B7D-B1E3-492193EA39BA}"/>
              </a:ext>
            </a:extLst>
          </p:cNvPr>
          <p:cNvSpPr/>
          <p:nvPr/>
        </p:nvSpPr>
        <p:spPr>
          <a:xfrm>
            <a:off x="1779928" y="2160389"/>
            <a:ext cx="510185" cy="510185"/>
          </a:xfrm>
          <a:custGeom>
            <a:avLst/>
            <a:gdLst/>
            <a:ahLst/>
            <a:cxnLst/>
            <a:rect l="l" t="t" r="r" b="b"/>
            <a:pathLst>
              <a:path w="510185" h="510185">
                <a:moveTo>
                  <a:pt x="0" y="0"/>
                </a:moveTo>
                <a:lnTo>
                  <a:pt x="510185" y="0"/>
                </a:lnTo>
                <a:lnTo>
                  <a:pt x="510185" y="510185"/>
                </a:lnTo>
                <a:lnTo>
                  <a:pt x="0" y="510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96576-2636-1E40-4FC5-D7A18F13B280}"/>
              </a:ext>
            </a:extLst>
          </p:cNvPr>
          <p:cNvSpPr txBox="1"/>
          <p:nvPr/>
        </p:nvSpPr>
        <p:spPr>
          <a:xfrm>
            <a:off x="2477663" y="2085362"/>
            <a:ext cx="731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이소영님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_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느낀점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 및 소감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F7EC92-4C34-CFE9-34FB-3A2FA0DAFBC7}"/>
              </a:ext>
            </a:extLst>
          </p:cNvPr>
          <p:cNvSpPr txBox="1"/>
          <p:nvPr/>
        </p:nvSpPr>
        <p:spPr>
          <a:xfrm>
            <a:off x="2054416" y="5673733"/>
            <a:ext cx="14095586" cy="2225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소감 :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프로젝트를 진행하면서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리액트에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대해 더 깊게 공부할 수 있었고, 특히 팀원들과 함께 공통으로 사용하는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상태 관리를 고민하고 구현해본 경험이 큰 도움이 되었습니다. 부족했던 점도 분명히 있었지만, 직접 만들고 부딪히면서 확실히 성장할 수 있었던 시간이었습니다.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2116AD2-220A-FEBA-0EF7-3393A26D2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907" b="99070" l="3670" r="93578">
                        <a14:foregroundMark x1="28440" y1="63721" x2="28440" y2="63721"/>
                        <a14:foregroundMark x1="31651" y1="37209" x2="21560" y2="77209"/>
                        <a14:foregroundMark x1="49541" y1="41860" x2="48624" y2="88837"/>
                        <a14:foregroundMark x1="73394" y1="64186" x2="74771" y2="93488"/>
                        <a14:foregroundMark x1="33028" y1="27442" x2="6881" y2="86047"/>
                        <a14:foregroundMark x1="20642" y1="57674" x2="9633" y2="90698"/>
                        <a14:foregroundMark x1="9633" y1="90698" x2="49541" y2="89302"/>
                        <a14:foregroundMark x1="49541" y1="89302" x2="61009" y2="90698"/>
                        <a14:foregroundMark x1="5046" y1="51163" x2="4128" y2="51628"/>
                        <a14:foregroundMark x1="9174" y1="94884" x2="9633" y2="99070"/>
                        <a14:foregroundMark x1="81651" y1="83256" x2="86239" y2="93023"/>
                        <a14:foregroundMark x1="93578" y1="76279" x2="92661" y2="79535"/>
                        <a14:foregroundMark x1="37615" y1="15349" x2="61927" y2="12093"/>
                        <a14:foregroundMark x1="61927" y1="12093" x2="62844" y2="12558"/>
                        <a14:foregroundMark x1="40826" y1="13488" x2="40826" y2="13488"/>
                        <a14:foregroundMark x1="42202" y1="13023" x2="39908" y2="13023"/>
                        <a14:foregroundMark x1="45413" y1="13023" x2="48165" y2="13023"/>
                        <a14:foregroundMark x1="50459" y1="13023" x2="32110" y2="14884"/>
                        <a14:foregroundMark x1="32569" y1="13023" x2="54587" y2="14419"/>
                        <a14:foregroundMark x1="46330" y1="13953" x2="46330" y2="13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4379" y="3209757"/>
            <a:ext cx="207674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BC473-4EDA-A2D8-CED5-E8E9FB42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30C7689-BC0E-070C-0FD8-3E47929F4E56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6B27CF-FAE6-3659-5F65-E13C6AAC8449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92B5E1-489F-6DD6-C49C-5D704FA0DA72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F5C9D6A-6F8B-3953-E0AA-16A20CF993D3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94E926-EB70-DBF0-6EDF-F9FA7F4E3C9F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739136E-21FA-C18A-9662-E533F79530E4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0F9268E-3E53-424B-7F4B-DD274202FCAB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89E520-DE2A-DB29-930E-0848D00C81FE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AB8F0A1-812B-1536-1B84-9AA9AA9C67AB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05D9D93-7DA6-9E0A-D435-26F6D8E2DF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123A228-A24F-B7ED-92BA-F52C49F9873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48B9A31-93DD-01A6-E9EE-CB488ECB34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DBDCE55-FF29-453C-7705-863373A27B6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0DBBDFC-B146-C98F-A12D-C5092A08D6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66014AD-552E-AEC3-0D13-6A3523BB29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A73EEDF-CBAD-0CA0-1B16-19B9973597A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C5B373AC-C0E5-3A22-9B6A-CCAB4F4A204E}"/>
              </a:ext>
            </a:extLst>
          </p:cNvPr>
          <p:cNvSpPr/>
          <p:nvPr/>
        </p:nvSpPr>
        <p:spPr>
          <a:xfrm>
            <a:off x="156049" y="8450210"/>
            <a:ext cx="1300926" cy="1378769"/>
          </a:xfrm>
          <a:custGeom>
            <a:avLst/>
            <a:gdLst/>
            <a:ahLst/>
            <a:cxnLst/>
            <a:rect l="l" t="t" r="r" b="b"/>
            <a:pathLst>
              <a:path w="1300926" h="1378769">
                <a:moveTo>
                  <a:pt x="0" y="0"/>
                </a:moveTo>
                <a:lnTo>
                  <a:pt x="1300927" y="0"/>
                </a:lnTo>
                <a:lnTo>
                  <a:pt x="1300927" y="1378769"/>
                </a:lnTo>
                <a:lnTo>
                  <a:pt x="0" y="137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F84C1D8-DAEF-4E1D-0F11-B366637B045C}"/>
              </a:ext>
            </a:extLst>
          </p:cNvPr>
          <p:cNvSpPr/>
          <p:nvPr/>
        </p:nvSpPr>
        <p:spPr>
          <a:xfrm>
            <a:off x="-164649" y="660364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83751E9-F71A-C1BD-30D1-88F0FF994DDC}"/>
              </a:ext>
            </a:extLst>
          </p:cNvPr>
          <p:cNvSpPr/>
          <p:nvPr/>
        </p:nvSpPr>
        <p:spPr>
          <a:xfrm rot="-749614">
            <a:off x="449866" y="755657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FA3CBDB-9353-0AFF-EFCC-06038333F136}"/>
              </a:ext>
            </a:extLst>
          </p:cNvPr>
          <p:cNvSpPr/>
          <p:nvPr/>
        </p:nvSpPr>
        <p:spPr>
          <a:xfrm rot="-454183">
            <a:off x="16084703" y="1283807"/>
            <a:ext cx="1296084" cy="1341355"/>
          </a:xfrm>
          <a:custGeom>
            <a:avLst/>
            <a:gdLst/>
            <a:ahLst/>
            <a:cxnLst/>
            <a:rect l="l" t="t" r="r" b="b"/>
            <a:pathLst>
              <a:path w="1837437" h="1901617">
                <a:moveTo>
                  <a:pt x="0" y="0"/>
                </a:moveTo>
                <a:lnTo>
                  <a:pt x="1837437" y="0"/>
                </a:lnTo>
                <a:lnTo>
                  <a:pt x="1837437" y="1901616"/>
                </a:lnTo>
                <a:lnTo>
                  <a:pt x="0" y="190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215B88-56DE-48E8-B3FD-2457E25C6246}"/>
              </a:ext>
            </a:extLst>
          </p:cNvPr>
          <p:cNvGrpSpPr/>
          <p:nvPr/>
        </p:nvGrpSpPr>
        <p:grpSpPr>
          <a:xfrm>
            <a:off x="1492313" y="2005571"/>
            <a:ext cx="10865227" cy="820277"/>
            <a:chOff x="0" y="0"/>
            <a:chExt cx="2861623" cy="21604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C2374BA-EE14-11E1-E74B-B783D2999A18}"/>
                </a:ext>
              </a:extLst>
            </p:cNvPr>
            <p:cNvSpPr/>
            <p:nvPr/>
          </p:nvSpPr>
          <p:spPr>
            <a:xfrm>
              <a:off x="0" y="0"/>
              <a:ext cx="2861623" cy="216040"/>
            </a:xfrm>
            <a:custGeom>
              <a:avLst/>
              <a:gdLst/>
              <a:ahLst/>
              <a:cxnLst/>
              <a:rect l="l" t="t" r="r" b="b"/>
              <a:pathLst>
                <a:path w="2861623" h="216040">
                  <a:moveTo>
                    <a:pt x="36340" y="0"/>
                  </a:moveTo>
                  <a:lnTo>
                    <a:pt x="2825284" y="0"/>
                  </a:lnTo>
                  <a:cubicBezTo>
                    <a:pt x="2845354" y="0"/>
                    <a:pt x="2861623" y="16270"/>
                    <a:pt x="2861623" y="36340"/>
                  </a:cubicBezTo>
                  <a:lnTo>
                    <a:pt x="2861623" y="179700"/>
                  </a:lnTo>
                  <a:cubicBezTo>
                    <a:pt x="2861623" y="189338"/>
                    <a:pt x="2857795" y="198581"/>
                    <a:pt x="2850980" y="205396"/>
                  </a:cubicBezTo>
                  <a:cubicBezTo>
                    <a:pt x="2844165" y="212211"/>
                    <a:pt x="2834922" y="216040"/>
                    <a:pt x="2825284" y="216040"/>
                  </a:cubicBezTo>
                  <a:lnTo>
                    <a:pt x="36340" y="216040"/>
                  </a:lnTo>
                  <a:cubicBezTo>
                    <a:pt x="26702" y="216040"/>
                    <a:pt x="17459" y="212211"/>
                    <a:pt x="10644" y="205396"/>
                  </a:cubicBezTo>
                  <a:cubicBezTo>
                    <a:pt x="3829" y="198581"/>
                    <a:pt x="0" y="189338"/>
                    <a:pt x="0" y="179700"/>
                  </a:cubicBezTo>
                  <a:lnTo>
                    <a:pt x="0" y="36340"/>
                  </a:lnTo>
                  <a:cubicBezTo>
                    <a:pt x="0" y="26702"/>
                    <a:pt x="3829" y="17459"/>
                    <a:pt x="10644" y="10644"/>
                  </a:cubicBezTo>
                  <a:cubicBezTo>
                    <a:pt x="17459" y="3829"/>
                    <a:pt x="26702" y="0"/>
                    <a:pt x="3634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E98B4B89-9292-0A8A-F2D1-F0BFF9702A9D}"/>
                </a:ext>
              </a:extLst>
            </p:cNvPr>
            <p:cNvSpPr txBox="1"/>
            <p:nvPr/>
          </p:nvSpPr>
          <p:spPr>
            <a:xfrm>
              <a:off x="0" y="-47625"/>
              <a:ext cx="2861623" cy="26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4C7B8F06-AE50-74DC-B20C-7BF20C8E343F}"/>
              </a:ext>
            </a:extLst>
          </p:cNvPr>
          <p:cNvSpPr/>
          <p:nvPr/>
        </p:nvSpPr>
        <p:spPr>
          <a:xfrm>
            <a:off x="1779928" y="2160389"/>
            <a:ext cx="510185" cy="510185"/>
          </a:xfrm>
          <a:custGeom>
            <a:avLst/>
            <a:gdLst/>
            <a:ahLst/>
            <a:cxnLst/>
            <a:rect l="l" t="t" r="r" b="b"/>
            <a:pathLst>
              <a:path w="510185" h="510185">
                <a:moveTo>
                  <a:pt x="0" y="0"/>
                </a:moveTo>
                <a:lnTo>
                  <a:pt x="510185" y="0"/>
                </a:lnTo>
                <a:lnTo>
                  <a:pt x="510185" y="510185"/>
                </a:lnTo>
                <a:lnTo>
                  <a:pt x="0" y="510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5803AD-1C9A-121B-7FCA-CE2072755776}"/>
              </a:ext>
            </a:extLst>
          </p:cNvPr>
          <p:cNvSpPr txBox="1"/>
          <p:nvPr/>
        </p:nvSpPr>
        <p:spPr>
          <a:xfrm>
            <a:off x="2428024" y="2072815"/>
            <a:ext cx="731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안윤희님의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느낀점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 및 소감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3167C-5AD2-61B7-AC2B-07BA675FEE58}"/>
              </a:ext>
            </a:extLst>
          </p:cNvPr>
          <p:cNvSpPr txBox="1"/>
          <p:nvPr/>
        </p:nvSpPr>
        <p:spPr>
          <a:xfrm>
            <a:off x="1795724" y="5553867"/>
            <a:ext cx="15289070" cy="3257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소감 :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이번 프로젝트를 진행 하며 처음으로 AI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API를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활용해보는 경험을 했습니다. 시작 단계에서 접근방식조차 어떻게 해야 할지 막막했으나, 제미나이 API 공식 문서와 공개된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깃허브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코드들을 공부하여 흐름을 이해해 나갔습니다. 프롬프트 구성, 데이터 전달 방식, 출력 형식 등에 따라 결과가 크게 달라진다는 것을 확인했고, 이는 설계단계에서 명확한 지시와 구조화가 필수라는 것을 알았습니다. 또한 로컬 스토리지와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zustand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를 결합해 유저 플로우를 구축 하는 과정에서 충분히 안정적인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사용자 경험을 설계 할 수 있었습니다. 무엇보다 각자의 강점을 발휘하여 부족한 부분을 서로 채워준 팀원들 덕분에 어려운 순간에도 넘어지지 않고 끝까지 완성 할 수 있었던 점이 가장 큰 의미로 남았습니다.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44D5206-1A6E-BC5F-81EF-429F4D6D3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16" b="94479" l="9596" r="89899">
                        <a14:foregroundMark x1="37879" y1="90798" x2="37879" y2="90798"/>
                        <a14:foregroundMark x1="38889" y1="94479" x2="38889" y2="94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8885" y="2777276"/>
            <a:ext cx="2712202" cy="22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9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75FFB-6A42-4789-ECB7-45B5CD89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7FED82-EE49-C3D3-4F4C-BA15327CA777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D83CF2-EA21-C35B-ED04-ABB93E81D2DF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E7BFBE7-9DB6-2ABD-7E48-C2A22941FB66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8FA5CC-1CCC-55FA-295B-E6A7AC3D9789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06B34E3-ED72-9B01-6108-DC80EA59D430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77B826-F2F2-BE61-24F6-BC07AB9D027B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A3475F-A6BD-338D-8D8A-D0501A8B8F36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604EF5C-E25E-9E67-C37E-F9BFF7EEE5C3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8FDC8AC-2224-CA81-1033-32F0737614FD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1D8075F-17F2-010E-9FAC-B924833031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7FD5CD5-13C9-5D0F-450A-CDE4C4F748E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A85A752-EB21-9827-9ECF-C650A2E400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48272C-D92B-73AE-CD0C-5E3954EB7BB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07571D1-DFFF-7E91-64FB-CA9EA2846A6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9F3B1A7-8F66-E7AA-DEA8-8CCF6CE9C1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207059F-A332-866E-E8C4-C122095605D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5B550888-EA36-215F-5EAC-AB90F8472958}"/>
              </a:ext>
            </a:extLst>
          </p:cNvPr>
          <p:cNvSpPr/>
          <p:nvPr/>
        </p:nvSpPr>
        <p:spPr>
          <a:xfrm>
            <a:off x="156049" y="8450210"/>
            <a:ext cx="1300926" cy="1378769"/>
          </a:xfrm>
          <a:custGeom>
            <a:avLst/>
            <a:gdLst/>
            <a:ahLst/>
            <a:cxnLst/>
            <a:rect l="l" t="t" r="r" b="b"/>
            <a:pathLst>
              <a:path w="1300926" h="1378769">
                <a:moveTo>
                  <a:pt x="0" y="0"/>
                </a:moveTo>
                <a:lnTo>
                  <a:pt x="1300927" y="0"/>
                </a:lnTo>
                <a:lnTo>
                  <a:pt x="1300927" y="1378769"/>
                </a:lnTo>
                <a:lnTo>
                  <a:pt x="0" y="137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164D5F9-4F3E-7105-7F5A-2B1ADE28D33B}"/>
              </a:ext>
            </a:extLst>
          </p:cNvPr>
          <p:cNvSpPr/>
          <p:nvPr/>
        </p:nvSpPr>
        <p:spPr>
          <a:xfrm>
            <a:off x="-164649" y="660364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2459B65-B4D7-3AD4-FE3A-23C06DE7B827}"/>
              </a:ext>
            </a:extLst>
          </p:cNvPr>
          <p:cNvSpPr/>
          <p:nvPr/>
        </p:nvSpPr>
        <p:spPr>
          <a:xfrm rot="-749614">
            <a:off x="449866" y="755657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4BA2244-86BA-DB26-E659-6BAECD421BF0}"/>
              </a:ext>
            </a:extLst>
          </p:cNvPr>
          <p:cNvSpPr/>
          <p:nvPr/>
        </p:nvSpPr>
        <p:spPr>
          <a:xfrm rot="-454183">
            <a:off x="16084703" y="1283807"/>
            <a:ext cx="1296084" cy="1341355"/>
          </a:xfrm>
          <a:custGeom>
            <a:avLst/>
            <a:gdLst/>
            <a:ahLst/>
            <a:cxnLst/>
            <a:rect l="l" t="t" r="r" b="b"/>
            <a:pathLst>
              <a:path w="1837437" h="1901617">
                <a:moveTo>
                  <a:pt x="0" y="0"/>
                </a:moveTo>
                <a:lnTo>
                  <a:pt x="1837437" y="0"/>
                </a:lnTo>
                <a:lnTo>
                  <a:pt x="1837437" y="1901616"/>
                </a:lnTo>
                <a:lnTo>
                  <a:pt x="0" y="190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6FC74B-C0F5-38ED-4F9B-391E804E671F}"/>
              </a:ext>
            </a:extLst>
          </p:cNvPr>
          <p:cNvGrpSpPr/>
          <p:nvPr/>
        </p:nvGrpSpPr>
        <p:grpSpPr>
          <a:xfrm>
            <a:off x="1492313" y="2005571"/>
            <a:ext cx="10865227" cy="820277"/>
            <a:chOff x="0" y="0"/>
            <a:chExt cx="2861623" cy="21604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2D05024-9A9B-C166-0AAE-F1BED5878A7F}"/>
                </a:ext>
              </a:extLst>
            </p:cNvPr>
            <p:cNvSpPr/>
            <p:nvPr/>
          </p:nvSpPr>
          <p:spPr>
            <a:xfrm>
              <a:off x="0" y="0"/>
              <a:ext cx="2861623" cy="216040"/>
            </a:xfrm>
            <a:custGeom>
              <a:avLst/>
              <a:gdLst/>
              <a:ahLst/>
              <a:cxnLst/>
              <a:rect l="l" t="t" r="r" b="b"/>
              <a:pathLst>
                <a:path w="2861623" h="216040">
                  <a:moveTo>
                    <a:pt x="36340" y="0"/>
                  </a:moveTo>
                  <a:lnTo>
                    <a:pt x="2825284" y="0"/>
                  </a:lnTo>
                  <a:cubicBezTo>
                    <a:pt x="2845354" y="0"/>
                    <a:pt x="2861623" y="16270"/>
                    <a:pt x="2861623" y="36340"/>
                  </a:cubicBezTo>
                  <a:lnTo>
                    <a:pt x="2861623" y="179700"/>
                  </a:lnTo>
                  <a:cubicBezTo>
                    <a:pt x="2861623" y="189338"/>
                    <a:pt x="2857795" y="198581"/>
                    <a:pt x="2850980" y="205396"/>
                  </a:cubicBezTo>
                  <a:cubicBezTo>
                    <a:pt x="2844165" y="212211"/>
                    <a:pt x="2834922" y="216040"/>
                    <a:pt x="2825284" y="216040"/>
                  </a:cubicBezTo>
                  <a:lnTo>
                    <a:pt x="36340" y="216040"/>
                  </a:lnTo>
                  <a:cubicBezTo>
                    <a:pt x="26702" y="216040"/>
                    <a:pt x="17459" y="212211"/>
                    <a:pt x="10644" y="205396"/>
                  </a:cubicBezTo>
                  <a:cubicBezTo>
                    <a:pt x="3829" y="198581"/>
                    <a:pt x="0" y="189338"/>
                    <a:pt x="0" y="179700"/>
                  </a:cubicBezTo>
                  <a:lnTo>
                    <a:pt x="0" y="36340"/>
                  </a:lnTo>
                  <a:cubicBezTo>
                    <a:pt x="0" y="26702"/>
                    <a:pt x="3829" y="17459"/>
                    <a:pt x="10644" y="10644"/>
                  </a:cubicBezTo>
                  <a:cubicBezTo>
                    <a:pt x="17459" y="3829"/>
                    <a:pt x="26702" y="0"/>
                    <a:pt x="3634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2062E3F2-9247-D6B4-E8F4-4950579BCE10}"/>
                </a:ext>
              </a:extLst>
            </p:cNvPr>
            <p:cNvSpPr txBox="1"/>
            <p:nvPr/>
          </p:nvSpPr>
          <p:spPr>
            <a:xfrm>
              <a:off x="0" y="-47625"/>
              <a:ext cx="2861623" cy="26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5A9719CF-5FD0-27FA-2434-1981BCABF88A}"/>
              </a:ext>
            </a:extLst>
          </p:cNvPr>
          <p:cNvSpPr/>
          <p:nvPr/>
        </p:nvSpPr>
        <p:spPr>
          <a:xfrm>
            <a:off x="1779928" y="2160389"/>
            <a:ext cx="510185" cy="510185"/>
          </a:xfrm>
          <a:custGeom>
            <a:avLst/>
            <a:gdLst/>
            <a:ahLst/>
            <a:cxnLst/>
            <a:rect l="l" t="t" r="r" b="b"/>
            <a:pathLst>
              <a:path w="510185" h="510185">
                <a:moveTo>
                  <a:pt x="0" y="0"/>
                </a:moveTo>
                <a:lnTo>
                  <a:pt x="510185" y="0"/>
                </a:lnTo>
                <a:lnTo>
                  <a:pt x="510185" y="510185"/>
                </a:lnTo>
                <a:lnTo>
                  <a:pt x="0" y="510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8FC16-9C42-04B5-7EAD-5A09A6A58C75}"/>
              </a:ext>
            </a:extLst>
          </p:cNvPr>
          <p:cNvSpPr txBox="1"/>
          <p:nvPr/>
        </p:nvSpPr>
        <p:spPr>
          <a:xfrm>
            <a:off x="2477663" y="2040147"/>
            <a:ext cx="731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장유진님의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느낀점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 및 소감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EE83E7-8835-A793-74CE-CE4596F11ED2}"/>
              </a:ext>
            </a:extLst>
          </p:cNvPr>
          <p:cNvSpPr txBox="1"/>
          <p:nvPr/>
        </p:nvSpPr>
        <p:spPr>
          <a:xfrm>
            <a:off x="1734460" y="5635325"/>
            <a:ext cx="14724740" cy="258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소감 :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혼자하는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프로젝트가 아닌 만큼 책임감도 느끼고 본업으로 시간이 없었는데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팀원들이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도와주셔서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프로젝트를 잘 끝낼 수 있었습니다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프로젝트를 진행하면서 어떻게 하면 좀 더 효율적으로 코드를 짤 수 있을지 고민할 수 있는 시간을 가지게 되어서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너무 좋았습니다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나중에 이 기획으로 더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디벨롭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시켜서 완성도 있는 아웃풋도 만들어봤으면 좋겠습니다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6EFC7D-FBEA-1548-B711-353504F5B9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3368719"/>
            <a:ext cx="2936707" cy="20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4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A02953-3A0D-249C-3459-90E63026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35459E-7AE2-9FA0-EC50-9F2590090C46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7E2599-ED26-5A2B-841A-2C4D909F9C18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762D9A-1A50-6FA6-311A-BEC2524048AD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616E455-E478-65B8-233D-AB838EDA68DE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49B3725-F7FE-554C-EA6C-8872739409E7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6AF0E7-A196-D66A-5E67-419C2844BF1C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E1E3FC-D307-13ED-596E-93BDB44D4B05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226BCA5-49FB-D969-E4B4-3470EBD78C58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46D0EC8-1914-6E8B-6C5D-5B16E1024B6C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64E99F9-477C-E986-762B-C325D2A065F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229B921-6CB5-14DD-E564-4D50947296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E5FE24-B705-3A29-BBF0-51B57D491D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007FB40-AA6E-B078-7A2D-CB5A4E2717A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004D514-40DF-F6BC-B9B2-5D240B3A93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A319F4D-F968-B954-7857-27EDDEF4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57C0D3C-3A84-C6AC-AB58-15F612E4309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171110AD-FC13-473C-7BEB-419FC38220CE}"/>
              </a:ext>
            </a:extLst>
          </p:cNvPr>
          <p:cNvSpPr/>
          <p:nvPr/>
        </p:nvSpPr>
        <p:spPr>
          <a:xfrm>
            <a:off x="156049" y="8450210"/>
            <a:ext cx="1300926" cy="1378769"/>
          </a:xfrm>
          <a:custGeom>
            <a:avLst/>
            <a:gdLst/>
            <a:ahLst/>
            <a:cxnLst/>
            <a:rect l="l" t="t" r="r" b="b"/>
            <a:pathLst>
              <a:path w="1300926" h="1378769">
                <a:moveTo>
                  <a:pt x="0" y="0"/>
                </a:moveTo>
                <a:lnTo>
                  <a:pt x="1300927" y="0"/>
                </a:lnTo>
                <a:lnTo>
                  <a:pt x="1300927" y="1378769"/>
                </a:lnTo>
                <a:lnTo>
                  <a:pt x="0" y="137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8B169E2-CF13-CE1F-E15F-27EBF6DD5156}"/>
              </a:ext>
            </a:extLst>
          </p:cNvPr>
          <p:cNvSpPr/>
          <p:nvPr/>
        </p:nvSpPr>
        <p:spPr>
          <a:xfrm>
            <a:off x="-164649" y="660364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E752146-97B8-DA33-41BF-09632C22B8E7}"/>
              </a:ext>
            </a:extLst>
          </p:cNvPr>
          <p:cNvSpPr/>
          <p:nvPr/>
        </p:nvSpPr>
        <p:spPr>
          <a:xfrm rot="-749614">
            <a:off x="449866" y="755657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20ED97C-22C0-E964-B9AF-7F5307E6FC08}"/>
              </a:ext>
            </a:extLst>
          </p:cNvPr>
          <p:cNvSpPr/>
          <p:nvPr/>
        </p:nvSpPr>
        <p:spPr>
          <a:xfrm rot="-454183">
            <a:off x="16084703" y="1283807"/>
            <a:ext cx="1296084" cy="1341355"/>
          </a:xfrm>
          <a:custGeom>
            <a:avLst/>
            <a:gdLst/>
            <a:ahLst/>
            <a:cxnLst/>
            <a:rect l="l" t="t" r="r" b="b"/>
            <a:pathLst>
              <a:path w="1837437" h="1901617">
                <a:moveTo>
                  <a:pt x="0" y="0"/>
                </a:moveTo>
                <a:lnTo>
                  <a:pt x="1837437" y="0"/>
                </a:lnTo>
                <a:lnTo>
                  <a:pt x="1837437" y="1901616"/>
                </a:lnTo>
                <a:lnTo>
                  <a:pt x="0" y="190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E0A193-1211-D046-6C58-3F609C402ECD}"/>
              </a:ext>
            </a:extLst>
          </p:cNvPr>
          <p:cNvGrpSpPr/>
          <p:nvPr/>
        </p:nvGrpSpPr>
        <p:grpSpPr>
          <a:xfrm>
            <a:off x="1492313" y="2005571"/>
            <a:ext cx="10865227" cy="820277"/>
            <a:chOff x="0" y="0"/>
            <a:chExt cx="2861623" cy="216040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D12D301-C0AB-6D2C-2333-56932B44972C}"/>
                </a:ext>
              </a:extLst>
            </p:cNvPr>
            <p:cNvSpPr/>
            <p:nvPr/>
          </p:nvSpPr>
          <p:spPr>
            <a:xfrm>
              <a:off x="0" y="0"/>
              <a:ext cx="2861623" cy="216040"/>
            </a:xfrm>
            <a:custGeom>
              <a:avLst/>
              <a:gdLst/>
              <a:ahLst/>
              <a:cxnLst/>
              <a:rect l="l" t="t" r="r" b="b"/>
              <a:pathLst>
                <a:path w="2861623" h="216040">
                  <a:moveTo>
                    <a:pt x="36340" y="0"/>
                  </a:moveTo>
                  <a:lnTo>
                    <a:pt x="2825284" y="0"/>
                  </a:lnTo>
                  <a:cubicBezTo>
                    <a:pt x="2845354" y="0"/>
                    <a:pt x="2861623" y="16270"/>
                    <a:pt x="2861623" y="36340"/>
                  </a:cubicBezTo>
                  <a:lnTo>
                    <a:pt x="2861623" y="179700"/>
                  </a:lnTo>
                  <a:cubicBezTo>
                    <a:pt x="2861623" y="189338"/>
                    <a:pt x="2857795" y="198581"/>
                    <a:pt x="2850980" y="205396"/>
                  </a:cubicBezTo>
                  <a:cubicBezTo>
                    <a:pt x="2844165" y="212211"/>
                    <a:pt x="2834922" y="216040"/>
                    <a:pt x="2825284" y="216040"/>
                  </a:cubicBezTo>
                  <a:lnTo>
                    <a:pt x="36340" y="216040"/>
                  </a:lnTo>
                  <a:cubicBezTo>
                    <a:pt x="26702" y="216040"/>
                    <a:pt x="17459" y="212211"/>
                    <a:pt x="10644" y="205396"/>
                  </a:cubicBezTo>
                  <a:cubicBezTo>
                    <a:pt x="3829" y="198581"/>
                    <a:pt x="0" y="189338"/>
                    <a:pt x="0" y="179700"/>
                  </a:cubicBezTo>
                  <a:lnTo>
                    <a:pt x="0" y="36340"/>
                  </a:lnTo>
                  <a:cubicBezTo>
                    <a:pt x="0" y="26702"/>
                    <a:pt x="3829" y="17459"/>
                    <a:pt x="10644" y="10644"/>
                  </a:cubicBezTo>
                  <a:cubicBezTo>
                    <a:pt x="17459" y="3829"/>
                    <a:pt x="26702" y="0"/>
                    <a:pt x="3634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81CBC09B-6034-9E97-3098-0B54004764B5}"/>
                </a:ext>
              </a:extLst>
            </p:cNvPr>
            <p:cNvSpPr txBox="1"/>
            <p:nvPr/>
          </p:nvSpPr>
          <p:spPr>
            <a:xfrm>
              <a:off x="0" y="-47625"/>
              <a:ext cx="2861623" cy="263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6" name="Freeform 32">
            <a:extLst>
              <a:ext uri="{FF2B5EF4-FFF2-40B4-BE49-F238E27FC236}">
                <a16:creationId xmlns:a16="http://schemas.microsoft.com/office/drawing/2014/main" id="{59CF84A8-E5BA-6292-2A0D-EBF362C4FC3D}"/>
              </a:ext>
            </a:extLst>
          </p:cNvPr>
          <p:cNvSpPr/>
          <p:nvPr/>
        </p:nvSpPr>
        <p:spPr>
          <a:xfrm>
            <a:off x="1779928" y="2160389"/>
            <a:ext cx="510185" cy="510185"/>
          </a:xfrm>
          <a:custGeom>
            <a:avLst/>
            <a:gdLst/>
            <a:ahLst/>
            <a:cxnLst/>
            <a:rect l="l" t="t" r="r" b="b"/>
            <a:pathLst>
              <a:path w="510185" h="510185">
                <a:moveTo>
                  <a:pt x="0" y="0"/>
                </a:moveTo>
                <a:lnTo>
                  <a:pt x="510185" y="0"/>
                </a:lnTo>
                <a:lnTo>
                  <a:pt x="510185" y="510185"/>
                </a:lnTo>
                <a:lnTo>
                  <a:pt x="0" y="510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829BA-CDCB-EBEF-B223-EFB9BD24806A}"/>
              </a:ext>
            </a:extLst>
          </p:cNvPr>
          <p:cNvSpPr txBox="1"/>
          <p:nvPr/>
        </p:nvSpPr>
        <p:spPr>
          <a:xfrm>
            <a:off x="2477663" y="2040147"/>
            <a:ext cx="7318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latin typeface="페이퍼로지 4 Regular" pitchFamily="2" charset="-127"/>
                <a:ea typeface="페이퍼로지 4 Regular" pitchFamily="2" charset="-127"/>
              </a:rPr>
              <a:t>김은혜님의</a:t>
            </a:r>
            <a:r>
              <a:rPr lang="en-US" altLang="ko-KR" sz="3600" dirty="0"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3600" dirty="0" err="1">
                <a:latin typeface="페이퍼로지 4 Regular" pitchFamily="2" charset="-127"/>
                <a:ea typeface="페이퍼로지 4 Regular" pitchFamily="2" charset="-127"/>
              </a:rPr>
              <a:t>느낀점</a:t>
            </a:r>
            <a:r>
              <a:rPr lang="ko-KR" altLang="en-US" sz="3600" dirty="0">
                <a:latin typeface="페이퍼로지 4 Regular" pitchFamily="2" charset="-127"/>
                <a:ea typeface="페이퍼로지 4 Regular" pitchFamily="2" charset="-127"/>
              </a:rPr>
              <a:t> 및 소감</a:t>
            </a:r>
            <a:endParaRPr lang="en-US" altLang="ko-KR" sz="36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C30756-A941-B141-3E34-04259BCD2533}"/>
              </a:ext>
            </a:extLst>
          </p:cNvPr>
          <p:cNvSpPr txBox="1"/>
          <p:nvPr/>
        </p:nvSpPr>
        <p:spPr>
          <a:xfrm>
            <a:off x="2209800" y="5673733"/>
            <a:ext cx="14097000" cy="2711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소감 :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이번 프로젝트에서 처음으로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PO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역할을 맡으면서 정말 큰 도전이었습니다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처음 해보는 자리다 보니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무엇을 어떻게 결정해야 하는지 막막할 때도 있었고 팀의 속도에 충분히 보조를 맞추지 못해 스스로 아쉬움도 컸습니다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그런데도 팀원들은 각자 맡은 기능을 책임감 있게 구현하고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일정을 스스로 조율해가며 놀라울 만큼 프로젝트를 진행하 가는 모습을 보며 존경스러움과 저 스스로 부족하다는 생각이 들었습니다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제가 충분히 도움을 드리지 못한 순간들이 떠올라 미안한 마음도 크지만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그럼에도 불구하고 이렇게 멋진 결과물을 함께 만들어낸 팀원들께</a:t>
            </a:r>
            <a:b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진심으로 감사하다는 말을 꼭 전하고 싶습니다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이번 경험을 통해 팀워크의 힘을 다시 느낄 수 있었고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앞으로는 더 나은 팀원이 되기 위해 노력하겠습니다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!</a:t>
            </a:r>
          </a:p>
        </p:txBody>
      </p:sp>
      <p:pic>
        <p:nvPicPr>
          <p:cNvPr id="18" name="그림 17" descr="픽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F372A6-C0A3-774A-0261-032D020E67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15" y="3260796"/>
            <a:ext cx="2384535" cy="23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780588">
            <a:off x="14014271" y="6555675"/>
            <a:ext cx="3770581" cy="4070802"/>
          </a:xfrm>
          <a:custGeom>
            <a:avLst/>
            <a:gdLst/>
            <a:ahLst/>
            <a:cxnLst/>
            <a:rect l="l" t="t" r="r" b="b"/>
            <a:pathLst>
              <a:path w="3770581" h="4070802">
                <a:moveTo>
                  <a:pt x="0" y="0"/>
                </a:moveTo>
                <a:lnTo>
                  <a:pt x="3770581" y="0"/>
                </a:lnTo>
                <a:lnTo>
                  <a:pt x="3770581" y="4070802"/>
                </a:lnTo>
                <a:lnTo>
                  <a:pt x="0" y="4070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543" y="4490107"/>
            <a:ext cx="9808913" cy="181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01"/>
              </a:lnSpc>
              <a:spcBef>
                <a:spcPct val="0"/>
              </a:spcBef>
            </a:pPr>
            <a:r>
              <a:rPr lang="en-US" sz="13268" b="1">
                <a:solidFill>
                  <a:srgbClr val="203142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452804" y="3041432"/>
            <a:ext cx="1873287" cy="1875631"/>
          </a:xfrm>
          <a:custGeom>
            <a:avLst/>
            <a:gdLst/>
            <a:ahLst/>
            <a:cxnLst/>
            <a:rect l="l" t="t" r="r" b="b"/>
            <a:pathLst>
              <a:path w="1873287" h="1875631">
                <a:moveTo>
                  <a:pt x="1873286" y="0"/>
                </a:moveTo>
                <a:lnTo>
                  <a:pt x="0" y="0"/>
                </a:lnTo>
                <a:lnTo>
                  <a:pt x="0" y="1875631"/>
                </a:lnTo>
                <a:lnTo>
                  <a:pt x="1873286" y="1875631"/>
                </a:lnTo>
                <a:lnTo>
                  <a:pt x="187328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62690" y="3394793"/>
            <a:ext cx="6562620" cy="584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3"/>
              </a:lnSpc>
              <a:spcBef>
                <a:spcPct val="0"/>
              </a:spcBef>
            </a:pPr>
            <a:r>
              <a:rPr lang="en-US" sz="3100" b="1" spc="133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발표를 마칩니다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144000" y="2571026"/>
            <a:ext cx="821640" cy="82164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3591474"/>
            <a:ext cx="821640" cy="82164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4613139"/>
            <a:ext cx="821640" cy="8216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144000" y="5634804"/>
            <a:ext cx="821640" cy="82164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144000" y="6656468"/>
            <a:ext cx="821640" cy="82164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F1E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3114492" y="4753104"/>
            <a:ext cx="3132743" cy="3160396"/>
          </a:xfrm>
          <a:custGeom>
            <a:avLst/>
            <a:gdLst/>
            <a:ahLst/>
            <a:cxnLst/>
            <a:rect l="l" t="t" r="r" b="b"/>
            <a:pathLst>
              <a:path w="3132743" h="3160396">
                <a:moveTo>
                  <a:pt x="0" y="0"/>
                </a:moveTo>
                <a:lnTo>
                  <a:pt x="3132743" y="0"/>
                </a:lnTo>
                <a:lnTo>
                  <a:pt x="3132743" y="3160397"/>
                </a:lnTo>
                <a:lnTo>
                  <a:pt x="0" y="316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 rot="759449">
            <a:off x="-617410" y="5958759"/>
            <a:ext cx="4450945" cy="5290870"/>
          </a:xfrm>
          <a:custGeom>
            <a:avLst/>
            <a:gdLst/>
            <a:ahLst/>
            <a:cxnLst/>
            <a:rect l="l" t="t" r="r" b="b"/>
            <a:pathLst>
              <a:path w="4450945" h="5290870">
                <a:moveTo>
                  <a:pt x="0" y="0"/>
                </a:moveTo>
                <a:lnTo>
                  <a:pt x="4450944" y="0"/>
                </a:lnTo>
                <a:lnTo>
                  <a:pt x="4450944" y="5290870"/>
                </a:lnTo>
                <a:lnTo>
                  <a:pt x="0" y="5290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2508216" y="2523497"/>
            <a:ext cx="517462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9000" b="1" dirty="0" err="1">
                <a:solidFill>
                  <a:srgbClr val="203142"/>
                </a:solidFill>
                <a:latin typeface="페이퍼로지 6 SemiBold" pitchFamily="2" charset="-127"/>
                <a:ea typeface="페이퍼로지 6 SemiBold" pitchFamily="2" charset="-127"/>
                <a:cs typeface="마카롱"/>
                <a:sym typeface="마카롱"/>
              </a:rPr>
              <a:t>발표</a:t>
            </a:r>
            <a:r>
              <a:rPr lang="en-US" sz="9000" b="1" dirty="0">
                <a:solidFill>
                  <a:srgbClr val="203142"/>
                </a:solidFill>
                <a:latin typeface="페이퍼로지 6 SemiBold" pitchFamily="2" charset="-127"/>
                <a:ea typeface="페이퍼로지 6 SemiBold" pitchFamily="2" charset="-127"/>
                <a:cs typeface="마카롱"/>
                <a:sym typeface="마카롱"/>
              </a:rPr>
              <a:t> </a:t>
            </a:r>
            <a:r>
              <a:rPr lang="en-US" sz="9000" b="1" dirty="0" err="1">
                <a:solidFill>
                  <a:srgbClr val="203142"/>
                </a:solidFill>
                <a:latin typeface="페이퍼로지 6 SemiBold" pitchFamily="2" charset="-127"/>
                <a:ea typeface="페이퍼로지 6 SemiBold" pitchFamily="2" charset="-127"/>
                <a:cs typeface="마카롱"/>
                <a:sym typeface="마카롱"/>
              </a:rPr>
              <a:t>순서</a:t>
            </a:r>
            <a:endParaRPr lang="en-US" sz="9000" b="1" dirty="0">
              <a:solidFill>
                <a:srgbClr val="203142"/>
              </a:solidFill>
              <a:latin typeface="페이퍼로지 6 SemiBold" pitchFamily="2" charset="-127"/>
              <a:ea typeface="페이퍼로지 6 SemiBold" pitchFamily="2" charset="-127"/>
              <a:cs typeface="마카롱"/>
              <a:sym typeface="마카롱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80538" y="2664269"/>
            <a:ext cx="568254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</a:t>
            </a:r>
            <a:r>
              <a:rPr 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소개</a:t>
            </a:r>
            <a:endParaRPr lang="en-US" sz="2800" b="1" spc="120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380538" y="3684717"/>
            <a:ext cx="568254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</a:t>
            </a:r>
            <a:r>
              <a:rPr 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소개</a:t>
            </a:r>
            <a:endParaRPr lang="en-US" sz="2800" b="1" spc="120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80538" y="4706382"/>
            <a:ext cx="568254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</a:t>
            </a:r>
            <a:r>
              <a:rPr 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ko-KR" alt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협업과정</a:t>
            </a:r>
            <a:endParaRPr lang="en-US" sz="2800" b="1" spc="120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0380538" y="5728046"/>
            <a:ext cx="568254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</a:t>
            </a:r>
            <a:r>
              <a:rPr 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ko-KR" alt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시현</a:t>
            </a:r>
            <a:endParaRPr lang="en-US" sz="2800" b="1" spc="120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0380538" y="6749711"/>
            <a:ext cx="5682543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ko-KR" alt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팀원별</a:t>
            </a:r>
            <a:r>
              <a:rPr lang="ko-KR" altLang="en-US" sz="2800" b="1" spc="120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ko-KR" altLang="en-US" sz="2800" b="1" spc="120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느낀점</a:t>
            </a:r>
            <a:endParaRPr lang="en-US" sz="2800" b="1" spc="120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144000" y="2664269"/>
            <a:ext cx="82164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b="1" spc="12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144000" y="3684717"/>
            <a:ext cx="82164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b="1" spc="12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144000" y="4706382"/>
            <a:ext cx="82164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b="1" spc="12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144000" y="5728046"/>
            <a:ext cx="82164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b="1" spc="12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144000" y="6749711"/>
            <a:ext cx="821640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 b="1" spc="12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513" y="955784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8" name="TextBox 38"/>
          <p:cNvSpPr txBox="1"/>
          <p:nvPr/>
        </p:nvSpPr>
        <p:spPr>
          <a:xfrm>
            <a:off x="3920869" y="1954549"/>
            <a:ext cx="10482935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9000" b="1" dirty="0" err="1">
                <a:solidFill>
                  <a:srgbClr val="203142"/>
                </a:solidFill>
                <a:latin typeface="페이퍼로지 5 Medium" pitchFamily="2" charset="-127"/>
                <a:ea typeface="페이퍼로지 5 Medium" pitchFamily="2" charset="-127"/>
                <a:cs typeface="마카롱"/>
                <a:sym typeface="마카롱"/>
              </a:rPr>
              <a:t>팀원</a:t>
            </a:r>
            <a:r>
              <a:rPr lang="en-US" sz="9000" b="1" dirty="0">
                <a:solidFill>
                  <a:srgbClr val="203142"/>
                </a:solidFill>
                <a:latin typeface="페이퍼로지 5 Medium" pitchFamily="2" charset="-127"/>
                <a:ea typeface="페이퍼로지 5 Medium" pitchFamily="2" charset="-127"/>
                <a:cs typeface="마카롱"/>
                <a:sym typeface="마카롱"/>
              </a:rPr>
              <a:t> </a:t>
            </a:r>
            <a:r>
              <a:rPr lang="en-US" sz="9000" b="1" dirty="0" err="1">
                <a:solidFill>
                  <a:srgbClr val="203142"/>
                </a:solidFill>
                <a:latin typeface="페이퍼로지 5 Medium" pitchFamily="2" charset="-127"/>
                <a:ea typeface="페이퍼로지 5 Medium" pitchFamily="2" charset="-127"/>
                <a:cs typeface="마카롱"/>
                <a:sym typeface="마카롱"/>
              </a:rPr>
              <a:t>소개</a:t>
            </a:r>
            <a:endParaRPr lang="en-US" sz="9000" b="1" dirty="0">
              <a:solidFill>
                <a:srgbClr val="203142"/>
              </a:solidFill>
              <a:latin typeface="페이퍼로지 5 Medium" pitchFamily="2" charset="-127"/>
              <a:ea typeface="페이퍼로지 5 Medium" pitchFamily="2" charset="-127"/>
              <a:cs typeface="마카롱"/>
              <a:sym typeface="마카롱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448462" y="6946097"/>
            <a:ext cx="2488148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S.M</a:t>
            </a:r>
            <a:r>
              <a:rPr lang="ko-KR" alt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ko-KR" altLang="en-US" sz="2799" b="1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이소영</a:t>
            </a:r>
            <a:endParaRPr lang="en-US" sz="2799" b="1" u="none" strike="noStrike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811835" y="6951540"/>
            <a:ext cx="2488148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FE</a:t>
            </a:r>
            <a:r>
              <a:rPr lang="ko-KR" alt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ko-KR" altLang="en-US" sz="2799" b="1" dirty="0" err="1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안윤희</a:t>
            </a:r>
            <a:endParaRPr lang="en-US" sz="2799" b="1" u="none" strike="noStrike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449662" y="6957238"/>
            <a:ext cx="2488148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FE </a:t>
            </a:r>
            <a:r>
              <a:rPr lang="ko-KR" alt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장유진</a:t>
            </a:r>
            <a:endParaRPr lang="en-US" sz="2799" b="1" u="none" strike="noStrike" dirty="0">
              <a:solidFill>
                <a:srgbClr val="203142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pic>
        <p:nvPicPr>
          <p:cNvPr id="48" name="그림 47" descr="픽셀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C50F3A-DB7C-2CAC-1DE0-5FD0719763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451" y="4171746"/>
            <a:ext cx="2641859" cy="2641859"/>
          </a:xfrm>
          <a:prstGeom prst="rect">
            <a:avLst/>
          </a:prstGeom>
        </p:spPr>
      </p:pic>
      <p:sp>
        <p:nvSpPr>
          <p:cNvPr id="49" name="TextBox 40">
            <a:extLst>
              <a:ext uri="{FF2B5EF4-FFF2-40B4-BE49-F238E27FC236}">
                <a16:creationId xmlns:a16="http://schemas.microsoft.com/office/drawing/2014/main" id="{B4BD300C-6862-0967-39D7-A3244681501E}"/>
              </a:ext>
            </a:extLst>
          </p:cNvPr>
          <p:cNvSpPr txBox="1"/>
          <p:nvPr/>
        </p:nvSpPr>
        <p:spPr>
          <a:xfrm>
            <a:off x="13406306" y="6860598"/>
            <a:ext cx="2488148" cy="5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P.O </a:t>
            </a:r>
            <a:r>
              <a:rPr lang="ko-KR" altLang="en-US" sz="2799" b="1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김은혜</a:t>
            </a:r>
            <a:r>
              <a:rPr lang="en-US" sz="2799" b="1" u="none" strike="noStrike" dirty="0">
                <a:solidFill>
                  <a:srgbClr val="203142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AE6904B-214C-0CDE-9CBF-B42272F1E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383" y="4540545"/>
            <a:ext cx="2936707" cy="206602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7A5C5ED-2AFD-E460-124A-F340869CB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6" b="94479" l="9596" r="89899">
                        <a14:foregroundMark x1="37879" y1="90798" x2="37879" y2="90798"/>
                        <a14:foregroundMark x1="38889" y1="94479" x2="38889" y2="944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9808" y="4327063"/>
            <a:ext cx="2712202" cy="223277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7A5E22E-4B1F-0E5F-A751-D7D06B80B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907" b="99070" l="3670" r="93578">
                        <a14:foregroundMark x1="28440" y1="63721" x2="28440" y2="63721"/>
                        <a14:foregroundMark x1="31651" y1="37209" x2="21560" y2="77209"/>
                        <a14:foregroundMark x1="49541" y1="41860" x2="48624" y2="88837"/>
                        <a14:foregroundMark x1="73394" y1="64186" x2="74771" y2="93488"/>
                        <a14:foregroundMark x1="33028" y1="27442" x2="6881" y2="86047"/>
                        <a14:foregroundMark x1="20642" y1="57674" x2="9633" y2="90698"/>
                        <a14:foregroundMark x1="9633" y1="90698" x2="49541" y2="89302"/>
                        <a14:foregroundMark x1="49541" y1="89302" x2="61009" y2="90698"/>
                        <a14:foregroundMark x1="5046" y1="51163" x2="4128" y2="51628"/>
                        <a14:foregroundMark x1="9174" y1="94884" x2="9633" y2="99070"/>
                        <a14:foregroundMark x1="81651" y1="83256" x2="86239" y2="93023"/>
                        <a14:foregroundMark x1="93578" y1="76279" x2="92661" y2="79535"/>
                        <a14:foregroundMark x1="37615" y1="15349" x2="61927" y2="12093"/>
                        <a14:foregroundMark x1="61927" y1="12093" x2="62844" y2="12558"/>
                        <a14:foregroundMark x1="40826" y1="13488" x2="40826" y2="13488"/>
                        <a14:foregroundMark x1="42202" y1="13023" x2="39908" y2="13023"/>
                        <a14:foregroundMark x1="45413" y1="13023" x2="48165" y2="13023"/>
                        <a14:foregroundMark x1="50459" y1="13023" x2="32110" y2="14884"/>
                        <a14:foregroundMark x1="32569" y1="13023" x2="54587" y2="14419"/>
                        <a14:foregroundMark x1="46330" y1="13953" x2="46330" y2="13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166" y="4397230"/>
            <a:ext cx="2076740" cy="2048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 flipH="1">
            <a:off x="16125203" y="7751356"/>
            <a:ext cx="1784112" cy="2359157"/>
          </a:xfrm>
          <a:custGeom>
            <a:avLst/>
            <a:gdLst/>
            <a:ahLst/>
            <a:cxnLst/>
            <a:rect l="l" t="t" r="r" b="b"/>
            <a:pathLst>
              <a:path w="2356194" h="3115629">
                <a:moveTo>
                  <a:pt x="2356195" y="0"/>
                </a:moveTo>
                <a:lnTo>
                  <a:pt x="0" y="0"/>
                </a:lnTo>
                <a:lnTo>
                  <a:pt x="0" y="3115629"/>
                </a:lnTo>
                <a:lnTo>
                  <a:pt x="2356195" y="3115629"/>
                </a:lnTo>
                <a:lnTo>
                  <a:pt x="235619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DB293-3869-E803-5227-21B27F8921EE}"/>
              </a:ext>
            </a:extLst>
          </p:cNvPr>
          <p:cNvSpPr txBox="1"/>
          <p:nvPr/>
        </p:nvSpPr>
        <p:spPr>
          <a:xfrm>
            <a:off x="2839746" y="2660359"/>
            <a:ext cx="13356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🍽️ 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식단 관리를 더 편하게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다음 끼니의 고민까지 덜어주는 경험을 제공하자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02DF74-467E-7F4A-1533-EB4E4433E2F5}"/>
              </a:ext>
            </a:extLst>
          </p:cNvPr>
          <p:cNvSpPr txBox="1"/>
          <p:nvPr/>
        </p:nvSpPr>
        <p:spPr>
          <a:xfrm>
            <a:off x="6653562" y="1958846"/>
            <a:ext cx="6681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밸런스일조가 해결하려고 했던 문제</a:t>
            </a:r>
          </a:p>
        </p:txBody>
      </p:sp>
      <p:grpSp>
        <p:nvGrpSpPr>
          <p:cNvPr id="48" name="Group 17">
            <a:extLst>
              <a:ext uri="{FF2B5EF4-FFF2-40B4-BE49-F238E27FC236}">
                <a16:creationId xmlns:a16="http://schemas.microsoft.com/office/drawing/2014/main" id="{01DA5A35-B2AD-7B82-C898-60BD593EEA61}"/>
              </a:ext>
            </a:extLst>
          </p:cNvPr>
          <p:cNvGrpSpPr>
            <a:grpSpLocks/>
          </p:cNvGrpSpPr>
          <p:nvPr/>
        </p:nvGrpSpPr>
        <p:grpSpPr>
          <a:xfrm>
            <a:off x="2629557" y="3744470"/>
            <a:ext cx="6113269" cy="2237230"/>
            <a:chOff x="0" y="0"/>
            <a:chExt cx="2356506" cy="8451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95C4001A-5452-2F6E-72F8-5CFADFB90F8E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356506" cy="845138"/>
            </a:xfrm>
            <a:custGeom>
              <a:avLst/>
              <a:gdLst/>
              <a:ahLst/>
              <a:cxnLst/>
              <a:rect l="l" t="t" r="r" b="b"/>
              <a:pathLst>
                <a:path w="2356506" h="845138">
                  <a:moveTo>
                    <a:pt x="18581" y="0"/>
                  </a:moveTo>
                  <a:lnTo>
                    <a:pt x="2337925" y="0"/>
                  </a:lnTo>
                  <a:cubicBezTo>
                    <a:pt x="2348187" y="0"/>
                    <a:pt x="2356506" y="8319"/>
                    <a:pt x="2356506" y="18581"/>
                  </a:cubicBezTo>
                  <a:lnTo>
                    <a:pt x="2356506" y="826557"/>
                  </a:lnTo>
                  <a:cubicBezTo>
                    <a:pt x="2356506" y="836819"/>
                    <a:pt x="2348187" y="845138"/>
                    <a:pt x="2337925" y="845138"/>
                  </a:cubicBezTo>
                  <a:lnTo>
                    <a:pt x="18581" y="845138"/>
                  </a:lnTo>
                  <a:cubicBezTo>
                    <a:pt x="8319" y="845138"/>
                    <a:pt x="0" y="836819"/>
                    <a:pt x="0" y="826557"/>
                  </a:cubicBezTo>
                  <a:lnTo>
                    <a:pt x="0" y="18581"/>
                  </a:lnTo>
                  <a:cubicBezTo>
                    <a:pt x="0" y="8319"/>
                    <a:pt x="8319" y="0"/>
                    <a:pt x="18581" y="0"/>
                  </a:cubicBezTo>
                  <a:close/>
                </a:path>
              </a:pathLst>
            </a:custGeom>
            <a:solidFill>
              <a:srgbClr val="E5F6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19">
              <a:extLst>
                <a:ext uri="{FF2B5EF4-FFF2-40B4-BE49-F238E27FC236}">
                  <a16:creationId xmlns:a16="http://schemas.microsoft.com/office/drawing/2014/main" id="{19087EC8-DBD8-760E-7DD4-BDF7179C4F7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8575"/>
              <a:ext cx="2356506" cy="873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22">
            <a:extLst>
              <a:ext uri="{FF2B5EF4-FFF2-40B4-BE49-F238E27FC236}">
                <a16:creationId xmlns:a16="http://schemas.microsoft.com/office/drawing/2014/main" id="{5569B147-4F75-4CEF-E487-B74A43CFFABD}"/>
              </a:ext>
            </a:extLst>
          </p:cNvPr>
          <p:cNvSpPr txBox="1"/>
          <p:nvPr/>
        </p:nvSpPr>
        <p:spPr>
          <a:xfrm>
            <a:off x="2335281" y="6250381"/>
            <a:ext cx="5537705" cy="20531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33"/>
              </a:lnSpc>
              <a:spcBef>
                <a:spcPct val="0"/>
              </a:spcBef>
            </a:pPr>
            <a:endParaRPr/>
          </a:p>
        </p:txBody>
      </p:sp>
      <p:grpSp>
        <p:nvGrpSpPr>
          <p:cNvPr id="54" name="Group 23">
            <a:extLst>
              <a:ext uri="{FF2B5EF4-FFF2-40B4-BE49-F238E27FC236}">
                <a16:creationId xmlns:a16="http://schemas.microsoft.com/office/drawing/2014/main" id="{4FF33E09-2E53-D7F1-E0BD-E193504B7849}"/>
              </a:ext>
            </a:extLst>
          </p:cNvPr>
          <p:cNvGrpSpPr>
            <a:grpSpLocks/>
          </p:cNvGrpSpPr>
          <p:nvPr/>
        </p:nvGrpSpPr>
        <p:grpSpPr>
          <a:xfrm>
            <a:off x="9050531" y="3744469"/>
            <a:ext cx="6091717" cy="2237230"/>
            <a:chOff x="0" y="0"/>
            <a:chExt cx="2356506" cy="8451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D69F3BCD-1A01-1782-6AE6-154C36A0302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356506" cy="845138"/>
            </a:xfrm>
            <a:custGeom>
              <a:avLst/>
              <a:gdLst/>
              <a:ahLst/>
              <a:cxnLst/>
              <a:rect l="l" t="t" r="r" b="b"/>
              <a:pathLst>
                <a:path w="2356506" h="845138">
                  <a:moveTo>
                    <a:pt x="18581" y="0"/>
                  </a:moveTo>
                  <a:lnTo>
                    <a:pt x="2337925" y="0"/>
                  </a:lnTo>
                  <a:cubicBezTo>
                    <a:pt x="2348187" y="0"/>
                    <a:pt x="2356506" y="8319"/>
                    <a:pt x="2356506" y="18581"/>
                  </a:cubicBezTo>
                  <a:lnTo>
                    <a:pt x="2356506" y="826557"/>
                  </a:lnTo>
                  <a:cubicBezTo>
                    <a:pt x="2356506" y="836819"/>
                    <a:pt x="2348187" y="845138"/>
                    <a:pt x="2337925" y="845138"/>
                  </a:cubicBezTo>
                  <a:lnTo>
                    <a:pt x="18581" y="845138"/>
                  </a:lnTo>
                  <a:cubicBezTo>
                    <a:pt x="8319" y="845138"/>
                    <a:pt x="0" y="836819"/>
                    <a:pt x="0" y="826557"/>
                  </a:cubicBezTo>
                  <a:lnTo>
                    <a:pt x="0" y="18581"/>
                  </a:lnTo>
                  <a:cubicBezTo>
                    <a:pt x="0" y="8319"/>
                    <a:pt x="8319" y="0"/>
                    <a:pt x="18581" y="0"/>
                  </a:cubicBezTo>
                  <a:close/>
                </a:path>
              </a:pathLst>
            </a:custGeom>
            <a:solidFill>
              <a:srgbClr val="F3F3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AD0326DF-8813-1224-802D-0CF0BC9B675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8575"/>
              <a:ext cx="2356506" cy="873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57F576F-FA02-FED9-684C-B23604D8ADEE}"/>
              </a:ext>
            </a:extLst>
          </p:cNvPr>
          <p:cNvSpPr txBox="1"/>
          <p:nvPr/>
        </p:nvSpPr>
        <p:spPr>
          <a:xfrm>
            <a:off x="2839746" y="4044690"/>
            <a:ext cx="5673439" cy="170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🟢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POINT.01</a:t>
            </a:r>
          </a:p>
          <a:p>
            <a:pPr algn="ctr">
              <a:lnSpc>
                <a:spcPct val="130000"/>
              </a:lnSpc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직접 계산하지 않아도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>
              <a:lnSpc>
                <a:spcPct val="130000"/>
              </a:lnSpc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영양 파악이 가능하게 하자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grpSp>
        <p:nvGrpSpPr>
          <p:cNvPr id="67" name="Group 17">
            <a:extLst>
              <a:ext uri="{FF2B5EF4-FFF2-40B4-BE49-F238E27FC236}">
                <a16:creationId xmlns:a16="http://schemas.microsoft.com/office/drawing/2014/main" id="{EE0BD2D8-5B28-B676-12DB-90768BD29BA5}"/>
              </a:ext>
            </a:extLst>
          </p:cNvPr>
          <p:cNvGrpSpPr>
            <a:grpSpLocks/>
          </p:cNvGrpSpPr>
          <p:nvPr/>
        </p:nvGrpSpPr>
        <p:grpSpPr>
          <a:xfrm>
            <a:off x="9050531" y="6203801"/>
            <a:ext cx="6113269" cy="2237230"/>
            <a:chOff x="0" y="0"/>
            <a:chExt cx="2356506" cy="8451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9E16F1B1-7CF3-F8F6-6204-F643BBF366B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356506" cy="845138"/>
            </a:xfrm>
            <a:custGeom>
              <a:avLst/>
              <a:gdLst/>
              <a:ahLst/>
              <a:cxnLst/>
              <a:rect l="l" t="t" r="r" b="b"/>
              <a:pathLst>
                <a:path w="2356506" h="845138">
                  <a:moveTo>
                    <a:pt x="18581" y="0"/>
                  </a:moveTo>
                  <a:lnTo>
                    <a:pt x="2337925" y="0"/>
                  </a:lnTo>
                  <a:cubicBezTo>
                    <a:pt x="2348187" y="0"/>
                    <a:pt x="2356506" y="8319"/>
                    <a:pt x="2356506" y="18581"/>
                  </a:cubicBezTo>
                  <a:lnTo>
                    <a:pt x="2356506" y="826557"/>
                  </a:lnTo>
                  <a:cubicBezTo>
                    <a:pt x="2356506" y="836819"/>
                    <a:pt x="2348187" y="845138"/>
                    <a:pt x="2337925" y="845138"/>
                  </a:cubicBezTo>
                  <a:lnTo>
                    <a:pt x="18581" y="845138"/>
                  </a:lnTo>
                  <a:cubicBezTo>
                    <a:pt x="8319" y="845138"/>
                    <a:pt x="0" y="836819"/>
                    <a:pt x="0" y="826557"/>
                  </a:cubicBezTo>
                  <a:lnTo>
                    <a:pt x="0" y="18581"/>
                  </a:lnTo>
                  <a:cubicBezTo>
                    <a:pt x="0" y="8319"/>
                    <a:pt x="8319" y="0"/>
                    <a:pt x="18581" y="0"/>
                  </a:cubicBezTo>
                  <a:close/>
                </a:path>
              </a:pathLst>
            </a:custGeom>
            <a:solidFill>
              <a:srgbClr val="E5F6E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19">
              <a:extLst>
                <a:ext uri="{FF2B5EF4-FFF2-40B4-BE49-F238E27FC236}">
                  <a16:creationId xmlns:a16="http://schemas.microsoft.com/office/drawing/2014/main" id="{81A0BD20-310B-8716-28B5-7E2E87476A23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8575"/>
              <a:ext cx="2356506" cy="873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3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23">
            <a:extLst>
              <a:ext uri="{FF2B5EF4-FFF2-40B4-BE49-F238E27FC236}">
                <a16:creationId xmlns:a16="http://schemas.microsoft.com/office/drawing/2014/main" id="{F5287C28-F8F4-1B9C-1374-A737565510D8}"/>
              </a:ext>
            </a:extLst>
          </p:cNvPr>
          <p:cNvGrpSpPr>
            <a:grpSpLocks/>
          </p:cNvGrpSpPr>
          <p:nvPr/>
        </p:nvGrpSpPr>
        <p:grpSpPr>
          <a:xfrm>
            <a:off x="2629557" y="6203801"/>
            <a:ext cx="6091717" cy="2237230"/>
            <a:chOff x="0" y="0"/>
            <a:chExt cx="2356506" cy="8451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06D0EC8E-A7C2-08FD-8B70-7F5B95D9FFEF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2356506" cy="845138"/>
            </a:xfrm>
            <a:custGeom>
              <a:avLst/>
              <a:gdLst/>
              <a:ahLst/>
              <a:cxnLst/>
              <a:rect l="l" t="t" r="r" b="b"/>
              <a:pathLst>
                <a:path w="2356506" h="845138">
                  <a:moveTo>
                    <a:pt x="18581" y="0"/>
                  </a:moveTo>
                  <a:lnTo>
                    <a:pt x="2337925" y="0"/>
                  </a:lnTo>
                  <a:cubicBezTo>
                    <a:pt x="2348187" y="0"/>
                    <a:pt x="2356506" y="8319"/>
                    <a:pt x="2356506" y="18581"/>
                  </a:cubicBezTo>
                  <a:lnTo>
                    <a:pt x="2356506" y="826557"/>
                  </a:lnTo>
                  <a:cubicBezTo>
                    <a:pt x="2356506" y="836819"/>
                    <a:pt x="2348187" y="845138"/>
                    <a:pt x="2337925" y="845138"/>
                  </a:cubicBezTo>
                  <a:lnTo>
                    <a:pt x="18581" y="845138"/>
                  </a:lnTo>
                  <a:cubicBezTo>
                    <a:pt x="8319" y="845138"/>
                    <a:pt x="0" y="836819"/>
                    <a:pt x="0" y="826557"/>
                  </a:cubicBezTo>
                  <a:lnTo>
                    <a:pt x="0" y="18581"/>
                  </a:lnTo>
                  <a:cubicBezTo>
                    <a:pt x="0" y="8319"/>
                    <a:pt x="8319" y="0"/>
                    <a:pt x="18581" y="0"/>
                  </a:cubicBezTo>
                  <a:close/>
                </a:path>
              </a:pathLst>
            </a:custGeom>
            <a:solidFill>
              <a:srgbClr val="F3F3F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25">
              <a:extLst>
                <a:ext uri="{FF2B5EF4-FFF2-40B4-BE49-F238E27FC236}">
                  <a16:creationId xmlns:a16="http://schemas.microsoft.com/office/drawing/2014/main" id="{959D8E32-E1D3-AF33-CDA8-018F2CC3831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28575"/>
              <a:ext cx="2356506" cy="873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3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A6DC08F-B9DA-5FD0-76FE-D8B47BA0A6D8}"/>
              </a:ext>
            </a:extLst>
          </p:cNvPr>
          <p:cNvSpPr txBox="1"/>
          <p:nvPr/>
        </p:nvSpPr>
        <p:spPr>
          <a:xfrm>
            <a:off x="9553985" y="4007079"/>
            <a:ext cx="5143500" cy="170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🟢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POINT.02</a:t>
            </a: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기록뿐 아니라 이해를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돕는 코멘트를 함께 제공하자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5EF915-7F2E-F83F-970E-5753999A6384}"/>
              </a:ext>
            </a:extLst>
          </p:cNvPr>
          <p:cNvSpPr txBox="1"/>
          <p:nvPr/>
        </p:nvSpPr>
        <p:spPr>
          <a:xfrm>
            <a:off x="3276106" y="6468731"/>
            <a:ext cx="4800719" cy="170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🟢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POINT.03</a:t>
            </a: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영양 상태에 맞춰 다음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끼니를 자연스럽게 추천하자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28D21E4-87AB-2E64-81CD-853DBE6AEBBE}"/>
              </a:ext>
            </a:extLst>
          </p:cNvPr>
          <p:cNvSpPr txBox="1"/>
          <p:nvPr/>
        </p:nvSpPr>
        <p:spPr>
          <a:xfrm>
            <a:off x="9553347" y="6468731"/>
            <a:ext cx="5144777" cy="1705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🟢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POINT.04</a:t>
            </a:r>
          </a:p>
          <a:p>
            <a:pPr algn="ctr">
              <a:lnSpc>
                <a:spcPct val="13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직접 계산할 필요 없이 자연스럽게 관리가 이어지도록 만들자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5" name="Freeform 55"/>
          <p:cNvSpPr/>
          <p:nvPr/>
        </p:nvSpPr>
        <p:spPr>
          <a:xfrm>
            <a:off x="16425240" y="8376780"/>
            <a:ext cx="1488356" cy="1516796"/>
          </a:xfrm>
          <a:custGeom>
            <a:avLst/>
            <a:gdLst/>
            <a:ahLst/>
            <a:cxnLst/>
            <a:rect l="l" t="t" r="r" b="b"/>
            <a:pathLst>
              <a:path w="1488356" h="1516796">
                <a:moveTo>
                  <a:pt x="0" y="0"/>
                </a:moveTo>
                <a:lnTo>
                  <a:pt x="1488356" y="0"/>
                </a:lnTo>
                <a:lnTo>
                  <a:pt x="1488356" y="1516796"/>
                </a:lnTo>
                <a:lnTo>
                  <a:pt x="0" y="151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Freeform 56"/>
          <p:cNvSpPr/>
          <p:nvPr/>
        </p:nvSpPr>
        <p:spPr>
          <a:xfrm>
            <a:off x="16365849" y="7558304"/>
            <a:ext cx="641236" cy="653489"/>
          </a:xfrm>
          <a:custGeom>
            <a:avLst/>
            <a:gdLst/>
            <a:ahLst/>
            <a:cxnLst/>
            <a:rect l="l" t="t" r="r" b="b"/>
            <a:pathLst>
              <a:path w="641236" h="653489">
                <a:moveTo>
                  <a:pt x="0" y="0"/>
                </a:moveTo>
                <a:lnTo>
                  <a:pt x="641236" y="0"/>
                </a:lnTo>
                <a:lnTo>
                  <a:pt x="641236" y="653489"/>
                </a:lnTo>
                <a:lnTo>
                  <a:pt x="0" y="653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0BFB2B-3C1F-C2DC-6868-A5862580C14A}"/>
              </a:ext>
            </a:extLst>
          </p:cNvPr>
          <p:cNvSpPr txBox="1"/>
          <p:nvPr/>
        </p:nvSpPr>
        <p:spPr>
          <a:xfrm>
            <a:off x="1551449" y="1721264"/>
            <a:ext cx="8244510" cy="88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latin typeface="페이퍼로지 5 Medium" pitchFamily="2" charset="-127"/>
                <a:ea typeface="페이퍼로지 5 Medium" pitchFamily="2" charset="-127"/>
              </a:rPr>
              <a:t>Tech Stack / API Integration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73A5F7-2BD0-23BB-8582-1F39D88640B9}"/>
              </a:ext>
            </a:extLst>
          </p:cNvPr>
          <p:cNvSpPr txBox="1"/>
          <p:nvPr/>
        </p:nvSpPr>
        <p:spPr>
          <a:xfrm>
            <a:off x="1600200" y="2967571"/>
            <a:ext cx="13414956" cy="611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📌 농촌진흥청 국립식량과학원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_</a:t>
            </a:r>
            <a:r>
              <a:rPr lang="ko-KR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농식품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식단관리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API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음식별 영양 성분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칼로리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탄단지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나트륨 등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조회</a:t>
            </a:r>
            <a:b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사용자 입력 음식의 영양 정보를 받아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끼니별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·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하루 단위 영양 분석의 기초 데이터로 활용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📌 </a:t>
            </a:r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Gemini AI API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하루 식단 데이터를 기반으로 </a:t>
            </a: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영양 분석 코멘트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생성</a:t>
            </a:r>
            <a:b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부족하거나 과한 영양소 판단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다음 끼니 추천 등</a:t>
            </a:r>
            <a:b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“기록 → 분석 → 인사이트 제공” 흐름을 담당하는 프로젝트 핵심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AI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엔진</a:t>
            </a:r>
          </a:p>
          <a:p>
            <a:pPr>
              <a:lnSpc>
                <a:spcPct val="150000"/>
              </a:lnSpc>
            </a:pP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📌 로컬 스토리지 기반 저장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아직 서버 없이도 사용자의 입력 기록이 유지되도록 구현했습니다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</a:t>
            </a:r>
            <a:b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추후 확장성을 위해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DB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연동 계획이 있습니다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.)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D561F-C583-63B0-8966-139C2B8B9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BBA8CA-2CFF-6EF6-76F2-6F171218A50F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82D352-0C3E-C177-1235-C9AA0DAF6059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8230ACE-1075-C242-50F3-21B894B3642B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FE4578-5CBB-F3A7-2C6C-10C30F8992DA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3E84B1-14DC-C850-54D0-BC0AC52EB9D7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3D81BBF-4E08-5634-3B04-523DB56C1A06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D3A1036-BBE9-B2A2-0B21-1DA4178F45DA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FB98FC3-87F4-F146-7518-F11FC405DB52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8FAB4AF-6F81-9D00-C9AE-F8D920A9C53F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E17B9CB-F362-6AC7-1725-66BB313380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2A6BFFF-F73D-9520-EBF2-D6864A641F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8AB846C-BA50-F0E3-5BDA-7057CA80BD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DCE2DB0-40B7-3EFE-13F7-27EB16E366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0073B50-F292-EDCB-9580-5227BAD867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FB238A9-6389-BAD1-76D8-3683EFD9EB6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C49B93C-2E22-776F-35BD-67B09C470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5" name="Freeform 55">
            <a:extLst>
              <a:ext uri="{FF2B5EF4-FFF2-40B4-BE49-F238E27FC236}">
                <a16:creationId xmlns:a16="http://schemas.microsoft.com/office/drawing/2014/main" id="{283B7975-D794-E6A4-94AF-4E888C2772A6}"/>
              </a:ext>
            </a:extLst>
          </p:cNvPr>
          <p:cNvSpPr/>
          <p:nvPr/>
        </p:nvSpPr>
        <p:spPr>
          <a:xfrm>
            <a:off x="16425240" y="8376780"/>
            <a:ext cx="1488356" cy="1516796"/>
          </a:xfrm>
          <a:custGeom>
            <a:avLst/>
            <a:gdLst/>
            <a:ahLst/>
            <a:cxnLst/>
            <a:rect l="l" t="t" r="r" b="b"/>
            <a:pathLst>
              <a:path w="1488356" h="1516796">
                <a:moveTo>
                  <a:pt x="0" y="0"/>
                </a:moveTo>
                <a:lnTo>
                  <a:pt x="1488356" y="0"/>
                </a:lnTo>
                <a:lnTo>
                  <a:pt x="1488356" y="1516796"/>
                </a:lnTo>
                <a:lnTo>
                  <a:pt x="0" y="151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ACC809AE-3083-575C-AC3F-57F1D4C91BF3}"/>
              </a:ext>
            </a:extLst>
          </p:cNvPr>
          <p:cNvSpPr/>
          <p:nvPr/>
        </p:nvSpPr>
        <p:spPr>
          <a:xfrm>
            <a:off x="16365849" y="7558304"/>
            <a:ext cx="641236" cy="653489"/>
          </a:xfrm>
          <a:custGeom>
            <a:avLst/>
            <a:gdLst/>
            <a:ahLst/>
            <a:cxnLst/>
            <a:rect l="l" t="t" r="r" b="b"/>
            <a:pathLst>
              <a:path w="641236" h="653489">
                <a:moveTo>
                  <a:pt x="0" y="0"/>
                </a:moveTo>
                <a:lnTo>
                  <a:pt x="641236" y="0"/>
                </a:lnTo>
                <a:lnTo>
                  <a:pt x="641236" y="653489"/>
                </a:lnTo>
                <a:lnTo>
                  <a:pt x="0" y="6534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04CFC6-37D0-64F0-582F-25DF88CBF62F}"/>
              </a:ext>
            </a:extLst>
          </p:cNvPr>
          <p:cNvSpPr txBox="1"/>
          <p:nvPr/>
        </p:nvSpPr>
        <p:spPr>
          <a:xfrm>
            <a:off x="1551449" y="1721264"/>
            <a:ext cx="647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페이퍼로지 6 SemiBold" pitchFamily="2" charset="-127"/>
                <a:ea typeface="페이퍼로지 6 SemiBold" pitchFamily="2" charset="-127"/>
              </a:rPr>
              <a:t>Team Cooperation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AC574EB-5A1B-89EA-5669-5876FEAE6553}"/>
              </a:ext>
            </a:extLst>
          </p:cNvPr>
          <p:cNvSpPr txBox="1"/>
          <p:nvPr/>
        </p:nvSpPr>
        <p:spPr>
          <a:xfrm>
            <a:off x="1676400" y="2552717"/>
            <a:ext cx="10287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밸런스일조의 협업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디자인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깃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코드 컨벤션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6AAE53-D1B9-1F87-07B7-95E42FB10A7E}"/>
              </a:ext>
            </a:extLst>
          </p:cNvPr>
          <p:cNvSpPr txBox="1"/>
          <p:nvPr/>
        </p:nvSpPr>
        <p:spPr>
          <a:xfrm>
            <a:off x="1637536" y="3516258"/>
            <a:ext cx="7800765" cy="471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Design_ Figma /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디자인 가이드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서비스 구조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·UI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흐름 정리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주요 페이지 와이어프레임 공유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endParaRPr lang="en-US" altLang="ko-KR" sz="2300" b="1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Git_Git</a:t>
            </a: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Flow </a:t>
            </a:r>
            <a:r>
              <a:rPr lang="ko-KR" alt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전략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main/develop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분리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·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기능 단위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feature </a:t>
            </a: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브랜치로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개발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충돌 최소화 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&amp;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안정적 </a:t>
            </a:r>
            <a:r>
              <a:rPr lang="ko-KR" altLang="en-US" sz="2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머지</a:t>
            </a: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Commit Convention</a:t>
            </a:r>
          </a:p>
          <a:p>
            <a:pPr>
              <a:lnSpc>
                <a:spcPct val="120000"/>
              </a:lnSpc>
              <a:buNone/>
            </a:pP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feat / fix / refactor / style / doc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코드 리뷰 효율 증가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F7F83B-F0EE-3642-B2BB-5C5F109A22E4}"/>
              </a:ext>
            </a:extLst>
          </p:cNvPr>
          <p:cNvSpPr txBox="1"/>
          <p:nvPr/>
        </p:nvSpPr>
        <p:spPr>
          <a:xfrm>
            <a:off x="9753600" y="3704349"/>
            <a:ext cx="7812629" cy="301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Folder Convention</a:t>
            </a:r>
          </a:p>
          <a:p>
            <a:pPr>
              <a:lnSpc>
                <a:spcPct val="120000"/>
              </a:lnSpc>
              <a:buNone/>
            </a:pP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역할 기반 구조 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(pages / components / hooks / stores / utils)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유지보수성과 협업 효율 향상</a:t>
            </a:r>
          </a:p>
          <a:p>
            <a:pPr>
              <a:lnSpc>
                <a:spcPct val="120000"/>
              </a:lnSpc>
              <a:buNone/>
            </a:pPr>
            <a:endParaRPr lang="ko-KR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CSS Style Guide _ CSS Modules</a:t>
            </a:r>
            <a:b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파일명 일관성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컴포넌트 단위 스타일링</a:t>
            </a:r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스타일 충돌 방지</a:t>
            </a:r>
          </a:p>
        </p:txBody>
      </p:sp>
    </p:spTree>
    <p:extLst>
      <p:ext uri="{BB962C8B-B14F-4D97-AF65-F5344CB8AC3E}">
        <p14:creationId xmlns:p14="http://schemas.microsoft.com/office/powerpoint/2010/main" val="306382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E9FE9CE0-02BD-9F08-E594-539F7025E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822" y="3975053"/>
            <a:ext cx="10017415" cy="44312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A7D079-BD4A-D7E0-662B-4A11A6094E08}"/>
              </a:ext>
            </a:extLst>
          </p:cNvPr>
          <p:cNvSpPr txBox="1"/>
          <p:nvPr/>
        </p:nvSpPr>
        <p:spPr>
          <a:xfrm>
            <a:off x="1625138" y="2650317"/>
            <a:ext cx="147728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서비스 구조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·UI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흐름 정리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주요 페이지 와이어프레임 공유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928A04-8F4C-2302-C446-F9A7F343A1CF}"/>
              </a:ext>
            </a:extLst>
          </p:cNvPr>
          <p:cNvSpPr txBox="1"/>
          <p:nvPr/>
        </p:nvSpPr>
        <p:spPr>
          <a:xfrm>
            <a:off x="1600200" y="1935567"/>
            <a:ext cx="10287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Design_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Figma /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디자인 가이드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20" name="Freeform 20"/>
          <p:cNvSpPr/>
          <p:nvPr/>
        </p:nvSpPr>
        <p:spPr>
          <a:xfrm>
            <a:off x="156049" y="8450210"/>
            <a:ext cx="1300926" cy="1378769"/>
          </a:xfrm>
          <a:custGeom>
            <a:avLst/>
            <a:gdLst/>
            <a:ahLst/>
            <a:cxnLst/>
            <a:rect l="l" t="t" r="r" b="b"/>
            <a:pathLst>
              <a:path w="1300926" h="1378769">
                <a:moveTo>
                  <a:pt x="0" y="0"/>
                </a:moveTo>
                <a:lnTo>
                  <a:pt x="1300927" y="0"/>
                </a:lnTo>
                <a:lnTo>
                  <a:pt x="1300927" y="1378769"/>
                </a:lnTo>
                <a:lnTo>
                  <a:pt x="0" y="1378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-164649" y="660364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 rot="-749614">
            <a:off x="449866" y="7556575"/>
            <a:ext cx="578750" cy="575340"/>
          </a:xfrm>
          <a:custGeom>
            <a:avLst/>
            <a:gdLst/>
            <a:ahLst/>
            <a:cxnLst/>
            <a:rect l="l" t="t" r="r" b="b"/>
            <a:pathLst>
              <a:path w="578750" h="575340">
                <a:moveTo>
                  <a:pt x="0" y="0"/>
                </a:moveTo>
                <a:lnTo>
                  <a:pt x="578749" y="0"/>
                </a:lnTo>
                <a:lnTo>
                  <a:pt x="578749" y="575340"/>
                </a:lnTo>
                <a:lnTo>
                  <a:pt x="0" y="575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-454183">
            <a:off x="16100593" y="2123754"/>
            <a:ext cx="1837437" cy="1901617"/>
          </a:xfrm>
          <a:custGeom>
            <a:avLst/>
            <a:gdLst/>
            <a:ahLst/>
            <a:cxnLst/>
            <a:rect l="l" t="t" r="r" b="b"/>
            <a:pathLst>
              <a:path w="1837437" h="1901617">
                <a:moveTo>
                  <a:pt x="0" y="0"/>
                </a:moveTo>
                <a:lnTo>
                  <a:pt x="1837437" y="0"/>
                </a:lnTo>
                <a:lnTo>
                  <a:pt x="1837437" y="1901616"/>
                </a:lnTo>
                <a:lnTo>
                  <a:pt x="0" y="190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9E5B0-37CB-95B4-12C7-52F467C49644}"/>
              </a:ext>
            </a:extLst>
          </p:cNvPr>
          <p:cNvSpPr txBox="1"/>
          <p:nvPr/>
        </p:nvSpPr>
        <p:spPr>
          <a:xfrm>
            <a:off x="1600200" y="1935567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Folder Convention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CB10E11-7FBC-6DF5-C070-2D5662063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8387" y="2935806"/>
            <a:ext cx="5437330" cy="56529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732AC9-DCA6-9DA8-D10F-2BF4E085A61B}"/>
              </a:ext>
            </a:extLst>
          </p:cNvPr>
          <p:cNvSpPr txBox="1"/>
          <p:nvPr/>
        </p:nvSpPr>
        <p:spPr>
          <a:xfrm>
            <a:off x="1428750" y="4801410"/>
            <a:ext cx="7612669" cy="1744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역할 기반 구조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(pages / components / hooks / stores / utils)</a:t>
            </a:r>
            <a:b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</a:b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→ 유지보수성과 협업 효율 향상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4858B-EA76-E438-4270-03991A5B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80CE99-6E03-B807-B293-AB6D2886C8F7}"/>
              </a:ext>
            </a:extLst>
          </p:cNvPr>
          <p:cNvGrpSpPr/>
          <p:nvPr/>
        </p:nvGrpSpPr>
        <p:grpSpPr>
          <a:xfrm>
            <a:off x="-1143000" y="0"/>
            <a:ext cx="20574000" cy="10287000"/>
            <a:chOff x="0" y="0"/>
            <a:chExt cx="27432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58FFC1-4306-6E1A-64BA-9E74041D2AB6}"/>
                </a:ext>
              </a:extLst>
            </p:cNvPr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3309884-9253-6DD6-17B7-9C88958CD0D9}"/>
                </a:ext>
              </a:extLst>
            </p:cNvPr>
            <p:cNvSpPr/>
            <p:nvPr/>
          </p:nvSpPr>
          <p:spPr>
            <a:xfrm>
              <a:off x="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727309A-9C68-948B-13F8-71A745BF52CB}"/>
                </a:ext>
              </a:extLst>
            </p:cNvPr>
            <p:cNvSpPr/>
            <p:nvPr/>
          </p:nvSpPr>
          <p:spPr>
            <a:xfrm>
              <a:off x="6858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75F245-E9DC-58A9-695D-9DDD2A308FB5}"/>
                </a:ext>
              </a:extLst>
            </p:cNvPr>
            <p:cNvSpPr/>
            <p:nvPr/>
          </p:nvSpPr>
          <p:spPr>
            <a:xfrm>
              <a:off x="6858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E24C57-C7E3-3F76-B0BA-4A4CAA71B761}"/>
                </a:ext>
              </a:extLst>
            </p:cNvPr>
            <p:cNvSpPr/>
            <p:nvPr/>
          </p:nvSpPr>
          <p:spPr>
            <a:xfrm>
              <a:off x="13716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F1C5859-F714-C8FD-5357-03A9D1FD8692}"/>
                </a:ext>
              </a:extLst>
            </p:cNvPr>
            <p:cNvSpPr/>
            <p:nvPr/>
          </p:nvSpPr>
          <p:spPr>
            <a:xfrm>
              <a:off x="2057400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2C186D8-6D2C-64D5-CA07-B86BBD0374A1}"/>
                </a:ext>
              </a:extLst>
            </p:cNvPr>
            <p:cNvSpPr/>
            <p:nvPr/>
          </p:nvSpPr>
          <p:spPr>
            <a:xfrm>
              <a:off x="13716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4B3A71F-F22E-5227-66C5-BE09FA2168DE}"/>
                </a:ext>
              </a:extLst>
            </p:cNvPr>
            <p:cNvSpPr/>
            <p:nvPr/>
          </p:nvSpPr>
          <p:spPr>
            <a:xfrm>
              <a:off x="20574000" y="68580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04BCA0B-7600-C83E-B248-8B0B46D804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06513" y="916042"/>
            <a:ext cx="16674974" cy="8454916"/>
            <a:chOff x="0" y="0"/>
            <a:chExt cx="22233298" cy="1127322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46BC36A-6BE4-12A7-1D32-187AEC193D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9" y="0"/>
                  </a:lnTo>
                  <a:lnTo>
                    <a:pt x="8122289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87260A-F919-62E0-30DB-689F73B95B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0878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52505A3-9048-9D78-945B-630CF49BB2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11010" y="0"/>
              <a:ext cx="8122289" cy="8242767"/>
            </a:xfrm>
            <a:custGeom>
              <a:avLst/>
              <a:gdLst/>
              <a:ahLst/>
              <a:cxnLst/>
              <a:rect l="l" t="t" r="r" b="b"/>
              <a:pathLst>
                <a:path w="8122289" h="8242767">
                  <a:moveTo>
                    <a:pt x="0" y="0"/>
                  </a:moveTo>
                  <a:lnTo>
                    <a:pt x="8122288" y="0"/>
                  </a:lnTo>
                  <a:lnTo>
                    <a:pt x="8122288" y="8242767"/>
                  </a:lnTo>
                  <a:lnTo>
                    <a:pt x="0" y="824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F6F834E-A565-3D85-3FEB-1017F59DBC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7201986"/>
              <a:ext cx="22233298" cy="4071236"/>
              <a:chOff x="0" y="0"/>
              <a:chExt cx="4274726" cy="782764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09C3245-2E64-AA98-F40D-0BE5E5E42D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4274726" cy="7827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782764">
                    <a:moveTo>
                      <a:pt x="16218" y="0"/>
                    </a:moveTo>
                    <a:lnTo>
                      <a:pt x="4258508" y="0"/>
                    </a:lnTo>
                    <a:cubicBezTo>
                      <a:pt x="4267465" y="0"/>
                      <a:pt x="4274726" y="7261"/>
                      <a:pt x="4274726" y="16218"/>
                    </a:cubicBezTo>
                    <a:lnTo>
                      <a:pt x="4274726" y="766546"/>
                    </a:lnTo>
                    <a:cubicBezTo>
                      <a:pt x="4274726" y="775503"/>
                      <a:pt x="4267465" y="782764"/>
                      <a:pt x="4258508" y="782764"/>
                    </a:cubicBezTo>
                    <a:lnTo>
                      <a:pt x="16218" y="782764"/>
                    </a:lnTo>
                    <a:cubicBezTo>
                      <a:pt x="7261" y="782764"/>
                      <a:pt x="0" y="775503"/>
                      <a:pt x="0" y="766546"/>
                    </a:cubicBezTo>
                    <a:lnTo>
                      <a:pt x="0" y="16218"/>
                    </a:lnTo>
                    <a:cubicBezTo>
                      <a:pt x="0" y="7261"/>
                      <a:pt x="7261" y="0"/>
                      <a:pt x="162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3AA3BA2-4A17-2AF1-9499-B9CF5F966D0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-47625"/>
                <a:ext cx="4274726" cy="8303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77E88C6-F06F-2F83-64F6-270339FA05BC}"/>
              </a:ext>
            </a:extLst>
          </p:cNvPr>
          <p:cNvSpPr txBox="1"/>
          <p:nvPr/>
        </p:nvSpPr>
        <p:spPr>
          <a:xfrm>
            <a:off x="1600200" y="1935567"/>
            <a:ext cx="1165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Git_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Git Flow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전략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6 SemiBold" pitchFamily="2" charset="-127"/>
                <a:ea typeface="페이퍼로지 6 SemiBold" pitchFamily="2" charset="-127"/>
              </a:rPr>
              <a:t>/ Commit Convention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CBF2EAB-4E4D-90AD-35A0-9ABA856D0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620" y="3944489"/>
            <a:ext cx="4699604" cy="45349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6250B0E-135B-29EC-BB92-44DDDF974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985" y="3842464"/>
            <a:ext cx="4027001" cy="45899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832A02-0B58-8FA7-5206-3AD5160411D2}"/>
              </a:ext>
            </a:extLst>
          </p:cNvPr>
          <p:cNvSpPr txBox="1"/>
          <p:nvPr/>
        </p:nvSpPr>
        <p:spPr>
          <a:xfrm>
            <a:off x="1754729" y="2829230"/>
            <a:ext cx="116586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main/develop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분리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·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기능 단위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feature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브랜치로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개발 충돌 최소화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&amp;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안정적 </a:t>
            </a:r>
            <a:r>
              <a:rPr lang="ko-KR" alt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머지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56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735</Words>
  <Application>Microsoft Office PowerPoint</Application>
  <PresentationFormat>사용자 지정</PresentationFormat>
  <Paragraphs>84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Calibri</vt:lpstr>
      <vt:lpstr>Arial</vt:lpstr>
      <vt:lpstr>마카롱</vt:lpstr>
      <vt:lpstr>페이퍼로지 6 SemiBold</vt:lpstr>
      <vt:lpstr>페이퍼로지 4 Regular</vt:lpstr>
      <vt:lpstr>페이퍼로지 5 Medium</vt:lpstr>
      <vt:lpstr>Nanum Square Round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흰색 귀여운 3D 팀 프로젝트 과제 발표 프레젠테이션</dc:title>
  <dc:creator>김은혜</dc:creator>
  <cp:lastModifiedBy>김은혜</cp:lastModifiedBy>
  <cp:revision>6</cp:revision>
  <cp:lastPrinted>2025-11-23T09:50:53Z</cp:lastPrinted>
  <dcterms:created xsi:type="dcterms:W3CDTF">2006-08-16T00:00:00Z</dcterms:created>
  <dcterms:modified xsi:type="dcterms:W3CDTF">2025-11-23T10:33:49Z</dcterms:modified>
  <dc:identifier>DAG5fuB62oM</dc:identifier>
</cp:coreProperties>
</file>